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4"/>
  </p:notesMasterIdLst>
  <p:handoutMasterIdLst>
    <p:handoutMasterId r:id="rId45"/>
  </p:handoutMasterIdLst>
  <p:sldIdLst>
    <p:sldId id="256" r:id="rId2"/>
    <p:sldId id="301" r:id="rId3"/>
    <p:sldId id="300" r:id="rId4"/>
    <p:sldId id="302" r:id="rId5"/>
    <p:sldId id="303" r:id="rId6"/>
    <p:sldId id="304" r:id="rId7"/>
    <p:sldId id="307" r:id="rId8"/>
    <p:sldId id="308" r:id="rId9"/>
    <p:sldId id="306" r:id="rId10"/>
    <p:sldId id="305" r:id="rId11"/>
    <p:sldId id="269" r:id="rId12"/>
    <p:sldId id="260" r:id="rId13"/>
    <p:sldId id="270" r:id="rId14"/>
    <p:sldId id="271" r:id="rId15"/>
    <p:sldId id="272" r:id="rId16"/>
    <p:sldId id="273" r:id="rId17"/>
    <p:sldId id="274" r:id="rId18"/>
    <p:sldId id="275" r:id="rId19"/>
    <p:sldId id="276" r:id="rId20"/>
    <p:sldId id="277" r:id="rId21"/>
    <p:sldId id="288" r:id="rId22"/>
    <p:sldId id="278" r:id="rId23"/>
    <p:sldId id="279" r:id="rId24"/>
    <p:sldId id="282" r:id="rId25"/>
    <p:sldId id="283" r:id="rId26"/>
    <p:sldId id="284" r:id="rId27"/>
    <p:sldId id="285" r:id="rId28"/>
    <p:sldId id="287" r:id="rId29"/>
    <p:sldId id="289" r:id="rId30"/>
    <p:sldId id="290" r:id="rId31"/>
    <p:sldId id="291" r:id="rId32"/>
    <p:sldId id="293" r:id="rId33"/>
    <p:sldId id="297" r:id="rId34"/>
    <p:sldId id="294" r:id="rId35"/>
    <p:sldId id="295" r:id="rId36"/>
    <p:sldId id="298" r:id="rId37"/>
    <p:sldId id="299" r:id="rId38"/>
    <p:sldId id="296" r:id="rId39"/>
    <p:sldId id="292" r:id="rId40"/>
    <p:sldId id="280" r:id="rId41"/>
    <p:sldId id="286" r:id="rId42"/>
    <p:sldId id="281" r:id="rId43"/>
  </p:sldIdLst>
  <p:sldSz cx="7315200" cy="5486400" type="B5JIS"/>
  <p:notesSz cx="6858000" cy="9144000"/>
  <p:defaultTextStyle>
    <a:defPPr>
      <a:defRPr lang="en-US"/>
    </a:defPPr>
    <a:lvl1pPr marL="0" algn="l" defTabSz="775777" rtl="0" eaLnBrk="1" latinLnBrk="0" hangingPunct="1">
      <a:defRPr sz="1500" kern="1200">
        <a:solidFill>
          <a:schemeClr val="tx1"/>
        </a:solidFill>
        <a:latin typeface="+mn-lt"/>
        <a:ea typeface="+mn-ea"/>
        <a:cs typeface="+mn-cs"/>
      </a:defRPr>
    </a:lvl1pPr>
    <a:lvl2pPr marL="387888" algn="l" defTabSz="775777" rtl="0" eaLnBrk="1" latinLnBrk="0" hangingPunct="1">
      <a:defRPr sz="1500" kern="1200">
        <a:solidFill>
          <a:schemeClr val="tx1"/>
        </a:solidFill>
        <a:latin typeface="+mn-lt"/>
        <a:ea typeface="+mn-ea"/>
        <a:cs typeface="+mn-cs"/>
      </a:defRPr>
    </a:lvl2pPr>
    <a:lvl3pPr marL="775777" algn="l" defTabSz="775777" rtl="0" eaLnBrk="1" latinLnBrk="0" hangingPunct="1">
      <a:defRPr sz="1500" kern="1200">
        <a:solidFill>
          <a:schemeClr val="tx1"/>
        </a:solidFill>
        <a:latin typeface="+mn-lt"/>
        <a:ea typeface="+mn-ea"/>
        <a:cs typeface="+mn-cs"/>
      </a:defRPr>
    </a:lvl3pPr>
    <a:lvl4pPr marL="1163665" algn="l" defTabSz="775777" rtl="0" eaLnBrk="1" latinLnBrk="0" hangingPunct="1">
      <a:defRPr sz="1500" kern="1200">
        <a:solidFill>
          <a:schemeClr val="tx1"/>
        </a:solidFill>
        <a:latin typeface="+mn-lt"/>
        <a:ea typeface="+mn-ea"/>
        <a:cs typeface="+mn-cs"/>
      </a:defRPr>
    </a:lvl4pPr>
    <a:lvl5pPr marL="1551554" algn="l" defTabSz="775777" rtl="0" eaLnBrk="1" latinLnBrk="0" hangingPunct="1">
      <a:defRPr sz="1500" kern="1200">
        <a:solidFill>
          <a:schemeClr val="tx1"/>
        </a:solidFill>
        <a:latin typeface="+mn-lt"/>
        <a:ea typeface="+mn-ea"/>
        <a:cs typeface="+mn-cs"/>
      </a:defRPr>
    </a:lvl5pPr>
    <a:lvl6pPr marL="1939442" algn="l" defTabSz="775777" rtl="0" eaLnBrk="1" latinLnBrk="0" hangingPunct="1">
      <a:defRPr sz="1500" kern="1200">
        <a:solidFill>
          <a:schemeClr val="tx1"/>
        </a:solidFill>
        <a:latin typeface="+mn-lt"/>
        <a:ea typeface="+mn-ea"/>
        <a:cs typeface="+mn-cs"/>
      </a:defRPr>
    </a:lvl6pPr>
    <a:lvl7pPr marL="2327331" algn="l" defTabSz="775777" rtl="0" eaLnBrk="1" latinLnBrk="0" hangingPunct="1">
      <a:defRPr sz="1500" kern="1200">
        <a:solidFill>
          <a:schemeClr val="tx1"/>
        </a:solidFill>
        <a:latin typeface="+mn-lt"/>
        <a:ea typeface="+mn-ea"/>
        <a:cs typeface="+mn-cs"/>
      </a:defRPr>
    </a:lvl7pPr>
    <a:lvl8pPr marL="2715219" algn="l" defTabSz="775777" rtl="0" eaLnBrk="1" latinLnBrk="0" hangingPunct="1">
      <a:defRPr sz="1500" kern="1200">
        <a:solidFill>
          <a:schemeClr val="tx1"/>
        </a:solidFill>
        <a:latin typeface="+mn-lt"/>
        <a:ea typeface="+mn-ea"/>
        <a:cs typeface="+mn-cs"/>
      </a:defRPr>
    </a:lvl8pPr>
    <a:lvl9pPr marL="3103108" algn="l" defTabSz="775777" rtl="0" eaLnBrk="1" latinLnBrk="0" hangingPunct="1">
      <a:defRPr sz="1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37" autoAdjust="0"/>
    <p:restoredTop sz="94059" autoAdjust="0"/>
  </p:normalViewPr>
  <p:slideViewPr>
    <p:cSldViewPr>
      <p:cViewPr varScale="1">
        <p:scale>
          <a:sx n="99" d="100"/>
          <a:sy n="99" d="100"/>
        </p:scale>
        <p:origin x="-1824" y="-77"/>
      </p:cViewPr>
      <p:guideLst>
        <p:guide orient="horz" pos="1728"/>
        <p:guide pos="230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2" d="100"/>
          <a:sy n="92" d="100"/>
        </p:scale>
        <p:origin x="-378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E313F3-4922-4CF2-97C6-7529967DD271}" type="datetimeFigureOut">
              <a:rPr lang="en-US" smtClean="0"/>
              <a:pPr/>
              <a:t>9/6/2016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09D844-0871-42AB-B0EF-448E889ECE9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DF83E-7AE8-48A3-9786-3CD05B9A9A87}" type="datetimeFigureOut">
              <a:rPr lang="en-US" smtClean="0"/>
              <a:pPr/>
              <a:t>9/6/2016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C18CF9-6457-42BA-BD7B-01376070CA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775777" rtl="0" eaLnBrk="1" latinLnBrk="0" hangingPunct="1">
      <a:defRPr sz="1000" kern="1200">
        <a:solidFill>
          <a:schemeClr val="tx1"/>
        </a:solidFill>
        <a:latin typeface="+mn-lt"/>
        <a:ea typeface="+mn-ea"/>
        <a:cs typeface="+mn-cs"/>
      </a:defRPr>
    </a:lvl1pPr>
    <a:lvl2pPr marL="387888" algn="l" defTabSz="775777" rtl="0" eaLnBrk="1" latinLnBrk="0" hangingPunct="1">
      <a:defRPr sz="1000" kern="1200">
        <a:solidFill>
          <a:schemeClr val="tx1"/>
        </a:solidFill>
        <a:latin typeface="+mn-lt"/>
        <a:ea typeface="+mn-ea"/>
        <a:cs typeface="+mn-cs"/>
      </a:defRPr>
    </a:lvl2pPr>
    <a:lvl3pPr marL="775777" algn="l" defTabSz="775777" rtl="0" eaLnBrk="1" latinLnBrk="0" hangingPunct="1">
      <a:defRPr sz="1000" kern="1200">
        <a:solidFill>
          <a:schemeClr val="tx1"/>
        </a:solidFill>
        <a:latin typeface="+mn-lt"/>
        <a:ea typeface="+mn-ea"/>
        <a:cs typeface="+mn-cs"/>
      </a:defRPr>
    </a:lvl3pPr>
    <a:lvl4pPr marL="1163665" algn="l" defTabSz="775777" rtl="0" eaLnBrk="1" latinLnBrk="0" hangingPunct="1">
      <a:defRPr sz="1000" kern="1200">
        <a:solidFill>
          <a:schemeClr val="tx1"/>
        </a:solidFill>
        <a:latin typeface="+mn-lt"/>
        <a:ea typeface="+mn-ea"/>
        <a:cs typeface="+mn-cs"/>
      </a:defRPr>
    </a:lvl4pPr>
    <a:lvl5pPr marL="1551554" algn="l" defTabSz="775777" rtl="0" eaLnBrk="1" latinLnBrk="0" hangingPunct="1">
      <a:defRPr sz="1000" kern="1200">
        <a:solidFill>
          <a:schemeClr val="tx1"/>
        </a:solidFill>
        <a:latin typeface="+mn-lt"/>
        <a:ea typeface="+mn-ea"/>
        <a:cs typeface="+mn-cs"/>
      </a:defRPr>
    </a:lvl5pPr>
    <a:lvl6pPr marL="1939442" algn="l" defTabSz="775777" rtl="0" eaLnBrk="1" latinLnBrk="0" hangingPunct="1">
      <a:defRPr sz="1000" kern="1200">
        <a:solidFill>
          <a:schemeClr val="tx1"/>
        </a:solidFill>
        <a:latin typeface="+mn-lt"/>
        <a:ea typeface="+mn-ea"/>
        <a:cs typeface="+mn-cs"/>
      </a:defRPr>
    </a:lvl6pPr>
    <a:lvl7pPr marL="2327331" algn="l" defTabSz="775777" rtl="0" eaLnBrk="1" latinLnBrk="0" hangingPunct="1">
      <a:defRPr sz="1000" kern="1200">
        <a:solidFill>
          <a:schemeClr val="tx1"/>
        </a:solidFill>
        <a:latin typeface="+mn-lt"/>
        <a:ea typeface="+mn-ea"/>
        <a:cs typeface="+mn-cs"/>
      </a:defRPr>
    </a:lvl7pPr>
    <a:lvl8pPr marL="2715219" algn="l" defTabSz="775777" rtl="0" eaLnBrk="1" latinLnBrk="0" hangingPunct="1">
      <a:defRPr sz="1000" kern="1200">
        <a:solidFill>
          <a:schemeClr val="tx1"/>
        </a:solidFill>
        <a:latin typeface="+mn-lt"/>
        <a:ea typeface="+mn-ea"/>
        <a:cs typeface="+mn-cs"/>
      </a:defRPr>
    </a:lvl8pPr>
    <a:lvl9pPr marL="3103108" algn="l" defTabSz="775777"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75360" y="3108960"/>
            <a:ext cx="5486400" cy="792480"/>
          </a:xfrm>
        </p:spPr>
        <p:txBody>
          <a:bodyPr anchor="t" anchorCtr="0"/>
          <a:lstStyle>
            <a:lvl1pPr algn="r">
              <a:defRPr sz="27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975360" y="4099560"/>
            <a:ext cx="5486400" cy="426720"/>
          </a:xfrm>
        </p:spPr>
        <p:txBody>
          <a:bodyPr/>
          <a:lstStyle>
            <a:lvl1pPr marL="0" indent="0" algn="r">
              <a:buNone/>
              <a:defRPr sz="1700">
                <a:solidFill>
                  <a:schemeClr val="tx2"/>
                </a:solidFill>
                <a:latin typeface="+mj-lt"/>
                <a:ea typeface="+mj-ea"/>
                <a:cs typeface="+mj-cs"/>
              </a:defRPr>
            </a:lvl1pPr>
            <a:lvl2pPr marL="387888" indent="0" algn="ctr">
              <a:buNone/>
            </a:lvl2pPr>
            <a:lvl3pPr marL="775777" indent="0" algn="ctr">
              <a:buNone/>
            </a:lvl3pPr>
            <a:lvl4pPr marL="1163665" indent="0" algn="ctr">
              <a:buNone/>
            </a:lvl4pPr>
            <a:lvl5pPr marL="1551554" indent="0" algn="ctr">
              <a:buNone/>
            </a:lvl5pPr>
            <a:lvl6pPr marL="1939442" indent="0" algn="ctr">
              <a:buNone/>
            </a:lvl6pPr>
            <a:lvl7pPr marL="2327331" indent="0" algn="ctr">
              <a:buNone/>
            </a:lvl7pPr>
            <a:lvl8pPr marL="2715219" indent="0" algn="ctr">
              <a:buNone/>
            </a:lvl8pPr>
            <a:lvl9pPr marL="3103108"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5120640" y="5084064"/>
            <a:ext cx="1828800" cy="292608"/>
          </a:xfrm>
          <a:prstGeom prst="rect">
            <a:avLst/>
          </a:prstGeom>
        </p:spPr>
        <p:txBody>
          <a:bodyPr/>
          <a:lstStyle>
            <a:lvl1pPr>
              <a:defRPr sz="1200"/>
            </a:lvl1pPr>
          </a:lstStyle>
          <a:p>
            <a:fld id="{1D8BD707-D9CF-40AE-B4C6-C98DA3205C09}" type="datetimeFigureOut">
              <a:rPr lang="en-US" smtClean="0"/>
              <a:pPr/>
              <a:t>9/6/2016</a:t>
            </a:fld>
            <a:endParaRPr lang="en-US"/>
          </a:p>
        </p:txBody>
      </p:sp>
      <p:sp>
        <p:nvSpPr>
          <p:cNvPr id="17" name="Footer Placeholder 16"/>
          <p:cNvSpPr>
            <a:spLocks noGrp="1"/>
          </p:cNvSpPr>
          <p:nvPr>
            <p:ph type="ftr" sz="quarter" idx="11"/>
          </p:nvPr>
        </p:nvSpPr>
        <p:spPr>
          <a:xfrm>
            <a:off x="2318918" y="5084064"/>
            <a:ext cx="2779776" cy="292608"/>
          </a:xfrm>
          <a:prstGeom prst="rect">
            <a:avLst/>
          </a:prstGeom>
        </p:spPr>
        <p:txBody>
          <a:bodyPr lIns="77578" tIns="38789" rIns="77578" bIns="38789"/>
          <a:lstStyle/>
          <a:p>
            <a:endParaRPr lang="en-US"/>
          </a:p>
        </p:txBody>
      </p:sp>
      <p:sp>
        <p:nvSpPr>
          <p:cNvPr id="29" name="Slide Number Placeholder 28"/>
          <p:cNvSpPr>
            <a:spLocks noGrp="1"/>
          </p:cNvSpPr>
          <p:nvPr>
            <p:ph type="sldNum" sz="quarter" idx="12"/>
          </p:nvPr>
        </p:nvSpPr>
        <p:spPr>
          <a:xfrm>
            <a:off x="972922" y="5084064"/>
            <a:ext cx="975360" cy="292608"/>
          </a:xfrm>
          <a:prstGeom prst="rect">
            <a:avLst/>
          </a:prstGeom>
        </p:spPr>
        <p:txBody>
          <a:bodyPr lIns="77578" tIns="38789" rIns="77578" bIns="38789"/>
          <a:lstStyle/>
          <a:p>
            <a:fld id="{B6F15528-21DE-4FAA-801E-634DDDAF4B2B}" type="slidenum">
              <a:rPr lang="en-US" smtClean="0"/>
              <a:pPr/>
              <a:t>‹#›</a:t>
            </a:fld>
            <a:endParaRPr lang="en-US"/>
          </a:p>
        </p:txBody>
      </p:sp>
      <p:sp>
        <p:nvSpPr>
          <p:cNvPr id="21" name="Rectangle 20"/>
          <p:cNvSpPr/>
          <p:nvPr/>
        </p:nvSpPr>
        <p:spPr>
          <a:xfrm>
            <a:off x="723900" y="2918460"/>
            <a:ext cx="5852160" cy="102412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3" name="Rectangle 32"/>
          <p:cNvSpPr/>
          <p:nvPr/>
        </p:nvSpPr>
        <p:spPr>
          <a:xfrm>
            <a:off x="731520" y="4038600"/>
            <a:ext cx="5852160" cy="54864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22" name="Rectangle 21"/>
          <p:cNvSpPr/>
          <p:nvPr/>
        </p:nvSpPr>
        <p:spPr>
          <a:xfrm>
            <a:off x="723900" y="2918460"/>
            <a:ext cx="182880" cy="1024128"/>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2" name="Rectangle 31"/>
          <p:cNvSpPr/>
          <p:nvPr/>
        </p:nvSpPr>
        <p:spPr>
          <a:xfrm>
            <a:off x="731520" y="4038600"/>
            <a:ext cx="182880" cy="54864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47472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Char char="§"/>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endParaRPr lang="en-US" dirty="0" smtClean="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9" name="Content Placeholder 18"/>
          <p:cNvSpPr>
            <a:spLocks noGrp="1"/>
          </p:cNvSpPr>
          <p:nvPr>
            <p:ph sz="quarter" idx="10" hasCustomPrompt="1"/>
          </p:nvPr>
        </p:nvSpPr>
        <p:spPr>
          <a:xfrm>
            <a:off x="381000" y="4648200"/>
            <a:ext cx="6553200" cy="762000"/>
          </a:xfrm>
        </p:spPr>
        <p:txBody>
          <a:bodyPr>
            <a:normAutofit/>
          </a:bodyPr>
          <a:lstStyle>
            <a:lvl1pPr>
              <a:buNone/>
              <a:defRPr sz="600"/>
            </a:lvl1pPr>
            <a:lvl2pPr>
              <a:defRPr kumimoji="0" lang="en-US" sz="800" kern="1200" dirty="0">
                <a:solidFill>
                  <a:schemeClr val="tx2"/>
                </a:solidFill>
                <a:latin typeface="Microsoft YaHei" pitchFamily="34" charset="-122"/>
                <a:ea typeface="Microsoft YaHei" pitchFamily="34" charset="-122"/>
                <a:cs typeface="+mn-cs"/>
              </a:defRPr>
            </a:lvl2pPr>
            <a:lvl3pPr marL="0" indent="0">
              <a:defRPr/>
            </a:lvl3pPr>
            <a:lvl4pPr>
              <a:buNone/>
              <a:defRPr/>
            </a:lvl4pPr>
            <a:lvl5pPr marL="0" indent="0">
              <a:defRPr/>
            </a:lvl5pPr>
          </a:lstStyle>
          <a:p>
            <a:pPr marL="232733" lvl="0" indent="-232733" algn="l" rtl="0" eaLnBrk="1" latinLnBrk="0" hangingPunct="1">
              <a:spcBef>
                <a:spcPts val="424"/>
              </a:spcBef>
              <a:buClr>
                <a:schemeClr val="accent2"/>
              </a:buClr>
              <a:buSzPct val="76000"/>
              <a:buFont typeface="Wingdings 3"/>
              <a:buChar char=""/>
            </a:pPr>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6583680" cy="73152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338667" y="4572000"/>
            <a:ext cx="6705600" cy="805688"/>
          </a:xfrm>
          <a:prstGeom prst="rect">
            <a:avLst/>
          </a:prstGeom>
        </p:spPr>
        <p:txBody>
          <a:bodyPr/>
          <a:lstStyle>
            <a:lvl1pPr>
              <a:defRPr sz="800"/>
            </a:lvl1pPr>
          </a:lstStyle>
          <a:p>
            <a:fld id="{1D8BD707-D9CF-40AE-B4C6-C98DA3205C09}" type="datetimeFigureOut">
              <a:rPr lang="en-US" smtClean="0"/>
              <a:pPr/>
              <a:t>9/6/2016</a:t>
            </a:fld>
            <a:endParaRPr lang="en-US" dirty="0"/>
          </a:p>
        </p:txBody>
      </p:sp>
      <p:sp>
        <p:nvSpPr>
          <p:cNvPr id="9" name="Content Placeholder 8"/>
          <p:cNvSpPr>
            <a:spLocks noGrp="1"/>
          </p:cNvSpPr>
          <p:nvPr>
            <p:ph sz="quarter" idx="1"/>
          </p:nvPr>
        </p:nvSpPr>
        <p:spPr>
          <a:xfrm>
            <a:off x="365761" y="975360"/>
            <a:ext cx="3233318" cy="352044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3705759" y="972922"/>
            <a:ext cx="3233318" cy="352287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59680" y="243840"/>
            <a:ext cx="2011680" cy="670560"/>
          </a:xfrm>
        </p:spPr>
        <p:txBody>
          <a:bodyPr anchor="b" anchorCtr="0">
            <a:noAutofit/>
          </a:bodyPr>
          <a:lstStyle>
            <a:lvl1pPr algn="l">
              <a:buNone/>
              <a:defRPr sz="17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059680" y="975361"/>
            <a:ext cx="2011680" cy="3596639"/>
          </a:xfrm>
        </p:spPr>
        <p:txBody>
          <a:bodyPr/>
          <a:lstStyle>
            <a:lvl1pPr marL="0" indent="0">
              <a:lnSpc>
                <a:spcPts val="1866"/>
              </a:lnSpc>
              <a:spcAft>
                <a:spcPts val="848"/>
              </a:spcAft>
              <a:buNone/>
              <a:defRPr sz="1400">
                <a:solidFill>
                  <a:schemeClr val="tx2"/>
                </a:solidFill>
              </a:defRPr>
            </a:lvl1pPr>
            <a:lvl2pPr>
              <a:buNone/>
              <a:defRPr sz="1000"/>
            </a:lvl2pPr>
            <a:lvl3pPr>
              <a:buNone/>
              <a:defRPr sz="800"/>
            </a:lvl3pPr>
            <a:lvl4pPr>
              <a:buNone/>
              <a:defRPr sz="800"/>
            </a:lvl4pPr>
            <a:lvl5pPr>
              <a:buNone/>
              <a:defRPr sz="8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338667" y="4572000"/>
            <a:ext cx="6705600" cy="805688"/>
          </a:xfrm>
          <a:prstGeom prst="rect">
            <a:avLst/>
          </a:prstGeom>
        </p:spPr>
        <p:txBody>
          <a:bodyPr/>
          <a:lstStyle>
            <a:lvl1pPr>
              <a:defRPr sz="800"/>
            </a:lvl1pPr>
          </a:lstStyle>
          <a:p>
            <a:fld id="{1D8BD707-D9CF-40AE-B4C6-C98DA3205C09}" type="datetimeFigureOut">
              <a:rPr lang="en-US" smtClean="0"/>
              <a:pPr/>
              <a:t>9/6/2016</a:t>
            </a:fld>
            <a:endParaRPr lang="en-US" dirty="0"/>
          </a:p>
        </p:txBody>
      </p:sp>
      <p:sp>
        <p:nvSpPr>
          <p:cNvPr id="8" name="Straight Connector 7"/>
          <p:cNvSpPr>
            <a:spLocks noChangeShapeType="1"/>
          </p:cNvSpPr>
          <p:nvPr/>
        </p:nvSpPr>
        <p:spPr bwMode="auto">
          <a:xfrm>
            <a:off x="381000" y="457200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
        <p:nvSpPr>
          <p:cNvPr id="10" name="Straight Connector 9"/>
          <p:cNvSpPr>
            <a:spLocks noChangeShapeType="1"/>
          </p:cNvSpPr>
          <p:nvPr/>
        </p:nvSpPr>
        <p:spPr bwMode="auto">
          <a:xfrm rot="5400000" flipV="1">
            <a:off x="2784448" y="2403448"/>
            <a:ext cx="4326636" cy="10468"/>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dirty="0"/>
          </a:p>
        </p:txBody>
      </p:sp>
      <p:sp>
        <p:nvSpPr>
          <p:cNvPr id="9" name="Isosceles Triangle 8"/>
          <p:cNvSpPr>
            <a:spLocks noChangeAspect="1"/>
          </p:cNvSpPr>
          <p:nvPr/>
        </p:nvSpPr>
        <p:spPr>
          <a:xfrm rot="5400000">
            <a:off x="200387" y="4600213"/>
            <a:ext cx="152679" cy="96252"/>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12" name="Content Placeholder 11"/>
          <p:cNvSpPr>
            <a:spLocks noGrp="1"/>
          </p:cNvSpPr>
          <p:nvPr>
            <p:ph sz="quarter" idx="1"/>
          </p:nvPr>
        </p:nvSpPr>
        <p:spPr>
          <a:xfrm>
            <a:off x="243840" y="243840"/>
            <a:ext cx="4572000" cy="432816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365760" y="121920"/>
            <a:ext cx="6583680" cy="792480"/>
          </a:xfrm>
          <a:prstGeom prst="rect">
            <a:avLst/>
          </a:prstGeom>
        </p:spPr>
        <p:txBody>
          <a:bodyPr vert="horz" lIns="77578" tIns="38789" rIns="77578" bIns="38789"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365760" y="975360"/>
            <a:ext cx="6583680" cy="3474720"/>
          </a:xfrm>
          <a:prstGeom prst="rect">
            <a:avLst/>
          </a:prstGeom>
        </p:spPr>
        <p:txBody>
          <a:bodyPr vert="horz" lIns="77578" tIns="38789" rIns="77578" bIns="38789">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8" name="Straight Connector 27"/>
          <p:cNvSpPr>
            <a:spLocks noChangeShapeType="1"/>
          </p:cNvSpPr>
          <p:nvPr/>
        </p:nvSpPr>
        <p:spPr bwMode="auto">
          <a:xfrm>
            <a:off x="338667" y="451104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
        <p:nvSpPr>
          <p:cNvPr id="29" name="Straight Connector 28"/>
          <p:cNvSpPr>
            <a:spLocks noChangeShapeType="1"/>
          </p:cNvSpPr>
          <p:nvPr/>
        </p:nvSpPr>
        <p:spPr bwMode="auto">
          <a:xfrm>
            <a:off x="365760" y="91440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8" r:id="rId3"/>
    <p:sldLayoutId id="2147483692" r:id="rId4"/>
  </p:sldLayoutIdLst>
  <p:txStyles>
    <p:titleStyle>
      <a:lvl1pPr algn="l" rtl="0" eaLnBrk="1" latinLnBrk="0" hangingPunct="1">
        <a:spcBef>
          <a:spcPct val="0"/>
        </a:spcBef>
        <a:buNone/>
        <a:defRPr kumimoji="0" sz="2700" kern="1200">
          <a:solidFill>
            <a:schemeClr val="tx2"/>
          </a:solidFill>
          <a:latin typeface="+mj-lt"/>
          <a:ea typeface="+mj-ea"/>
          <a:cs typeface="+mj-cs"/>
        </a:defRPr>
      </a:lvl1pPr>
    </p:titleStyle>
    <p:bodyStyle>
      <a:lvl1pPr marL="232733" indent="-232733" algn="l" rtl="0" eaLnBrk="1" latinLnBrk="0" hangingPunct="1">
        <a:spcBef>
          <a:spcPts val="509"/>
        </a:spcBef>
        <a:buClr>
          <a:schemeClr val="accent1"/>
        </a:buClr>
        <a:buSzPct val="76000"/>
        <a:buFont typeface="Wingdings 3"/>
        <a:buChar char=""/>
        <a:defRPr kumimoji="0" sz="1600" kern="1200">
          <a:solidFill>
            <a:schemeClr val="tx1"/>
          </a:solidFill>
          <a:latin typeface="+mn-lt"/>
          <a:ea typeface="+mn-ea"/>
          <a:cs typeface="+mn-cs"/>
        </a:defRPr>
      </a:lvl1pPr>
      <a:lvl2pPr marL="465466" indent="-232733" algn="l" rtl="0" eaLnBrk="1" latinLnBrk="0" hangingPunct="1">
        <a:spcBef>
          <a:spcPts val="424"/>
        </a:spcBef>
        <a:buClr>
          <a:schemeClr val="accent2"/>
        </a:buClr>
        <a:buSzPct val="76000"/>
        <a:buFont typeface="Wingdings 3"/>
        <a:buChar char=""/>
        <a:defRPr kumimoji="0" sz="1400" kern="1200">
          <a:solidFill>
            <a:schemeClr val="tx2"/>
          </a:solidFill>
          <a:latin typeface="+mn-lt"/>
          <a:ea typeface="+mn-ea"/>
          <a:cs typeface="+mn-cs"/>
        </a:defRPr>
      </a:lvl2pPr>
      <a:lvl3pPr marL="698199" indent="-193944" algn="l" rtl="0" eaLnBrk="1" latinLnBrk="0" hangingPunct="1">
        <a:spcBef>
          <a:spcPts val="424"/>
        </a:spcBef>
        <a:buClr>
          <a:schemeClr val="bg1">
            <a:shade val="50000"/>
          </a:schemeClr>
        </a:buClr>
        <a:buSzPct val="76000"/>
        <a:buFont typeface="Wingdings 3"/>
        <a:buChar char=""/>
        <a:defRPr kumimoji="0" sz="1200" kern="1200">
          <a:solidFill>
            <a:schemeClr val="tx1"/>
          </a:solidFill>
          <a:latin typeface="+mn-lt"/>
          <a:ea typeface="+mn-ea"/>
          <a:cs typeface="+mn-cs"/>
        </a:defRPr>
      </a:lvl3pPr>
      <a:lvl4pPr marL="930932" indent="-193944" algn="l" rtl="0" eaLnBrk="1" latinLnBrk="0" hangingPunct="1">
        <a:spcBef>
          <a:spcPts val="339"/>
        </a:spcBef>
        <a:buClr>
          <a:schemeClr val="accent2">
            <a:shade val="75000"/>
          </a:schemeClr>
        </a:buClr>
        <a:buSzPct val="70000"/>
        <a:buFont typeface="Wingdings"/>
        <a:buChar char=""/>
        <a:defRPr kumimoji="0" sz="1000" kern="1200">
          <a:solidFill>
            <a:schemeClr val="tx1"/>
          </a:solidFill>
          <a:latin typeface="+mn-lt"/>
          <a:ea typeface="+mn-ea"/>
          <a:cs typeface="+mn-cs"/>
        </a:defRPr>
      </a:lvl4pPr>
      <a:lvl5pPr marL="1163665" indent="-193944" algn="l" rtl="0" eaLnBrk="1" latinLnBrk="0" hangingPunct="1">
        <a:spcBef>
          <a:spcPts val="255"/>
        </a:spcBef>
        <a:buClr>
          <a:schemeClr val="accent2"/>
        </a:buClr>
        <a:buSzPct val="70000"/>
        <a:buFont typeface="Wingdings"/>
        <a:buChar char=""/>
        <a:defRPr kumimoji="0" sz="800" kern="1200">
          <a:solidFill>
            <a:schemeClr val="tx1"/>
          </a:solidFill>
          <a:latin typeface="+mn-lt"/>
          <a:ea typeface="+mn-ea"/>
          <a:cs typeface="+mn-cs"/>
        </a:defRPr>
      </a:lvl5pPr>
      <a:lvl6pPr marL="1396399" indent="-155155" algn="l" rtl="0" eaLnBrk="1" latinLnBrk="0" hangingPunct="1">
        <a:spcBef>
          <a:spcPts val="255"/>
        </a:spcBef>
        <a:buClr>
          <a:srgbClr val="9FB8CD">
            <a:shade val="75000"/>
          </a:srgbClr>
        </a:buClr>
        <a:buSzPct val="75000"/>
        <a:buFont typeface="Wingdings 3"/>
        <a:buChar char=""/>
        <a:defRPr kumimoji="0" lang="en-US" sz="1400" kern="1200" smtClean="0">
          <a:solidFill>
            <a:schemeClr val="tx1"/>
          </a:solidFill>
          <a:latin typeface="+mn-lt"/>
          <a:ea typeface="+mn-ea"/>
          <a:cs typeface="+mn-cs"/>
        </a:defRPr>
      </a:lvl6pPr>
      <a:lvl7pPr marL="1551554" indent="-155155" algn="l" rtl="0" eaLnBrk="1" latinLnBrk="0" hangingPunct="1">
        <a:spcBef>
          <a:spcPts val="255"/>
        </a:spcBef>
        <a:buClr>
          <a:srgbClr val="727CA3">
            <a:shade val="75000"/>
          </a:srgbClr>
        </a:buClr>
        <a:buSzPct val="75000"/>
        <a:buFont typeface="Wingdings 3"/>
        <a:buChar char=""/>
        <a:defRPr kumimoji="0" lang="en-US" sz="1200" kern="1200" smtClean="0">
          <a:solidFill>
            <a:schemeClr val="tx1"/>
          </a:solidFill>
          <a:latin typeface="+mn-lt"/>
          <a:ea typeface="+mn-ea"/>
          <a:cs typeface="+mn-cs"/>
        </a:defRPr>
      </a:lvl7pPr>
      <a:lvl8pPr marL="1706709" indent="-155155" algn="l" rtl="0" eaLnBrk="1" latinLnBrk="0" hangingPunct="1">
        <a:spcBef>
          <a:spcPts val="255"/>
        </a:spcBef>
        <a:buClr>
          <a:prstClr val="white">
            <a:shade val="50000"/>
          </a:prstClr>
        </a:buClr>
        <a:buSzPct val="75000"/>
        <a:buFont typeface="Wingdings 3"/>
        <a:buChar char=""/>
        <a:defRPr kumimoji="0" lang="en-US" sz="1200" kern="1200" smtClean="0">
          <a:solidFill>
            <a:schemeClr val="tx1"/>
          </a:solidFill>
          <a:latin typeface="+mn-lt"/>
          <a:ea typeface="+mn-ea"/>
          <a:cs typeface="+mn-cs"/>
        </a:defRPr>
      </a:lvl8pPr>
      <a:lvl9pPr marL="1861865" indent="-155155" algn="l" rtl="0" eaLnBrk="1" latinLnBrk="0" hangingPunct="1">
        <a:spcBef>
          <a:spcPts val="255"/>
        </a:spcBef>
        <a:buClr>
          <a:srgbClr val="9FB8CD"/>
        </a:buClr>
        <a:buSzPct val="75000"/>
        <a:buFont typeface="Wingdings 3"/>
        <a:buChar char=""/>
        <a:defRPr kumimoji="0" lang="en-US" sz="10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7888" algn="l" rtl="0" eaLnBrk="1" latinLnBrk="0" hangingPunct="1">
        <a:defRPr kumimoji="0" kern="1200">
          <a:solidFill>
            <a:schemeClr val="tx1"/>
          </a:solidFill>
          <a:latin typeface="+mn-lt"/>
          <a:ea typeface="+mn-ea"/>
          <a:cs typeface="+mn-cs"/>
        </a:defRPr>
      </a:lvl2pPr>
      <a:lvl3pPr marL="775777" algn="l" rtl="0" eaLnBrk="1" latinLnBrk="0" hangingPunct="1">
        <a:defRPr kumimoji="0" kern="1200">
          <a:solidFill>
            <a:schemeClr val="tx1"/>
          </a:solidFill>
          <a:latin typeface="+mn-lt"/>
          <a:ea typeface="+mn-ea"/>
          <a:cs typeface="+mn-cs"/>
        </a:defRPr>
      </a:lvl3pPr>
      <a:lvl4pPr marL="1163665" algn="l" rtl="0" eaLnBrk="1" latinLnBrk="0" hangingPunct="1">
        <a:defRPr kumimoji="0" kern="1200">
          <a:solidFill>
            <a:schemeClr val="tx1"/>
          </a:solidFill>
          <a:latin typeface="+mn-lt"/>
          <a:ea typeface="+mn-ea"/>
          <a:cs typeface="+mn-cs"/>
        </a:defRPr>
      </a:lvl4pPr>
      <a:lvl5pPr marL="1551554" algn="l" rtl="0" eaLnBrk="1" latinLnBrk="0" hangingPunct="1">
        <a:defRPr kumimoji="0" kern="1200">
          <a:solidFill>
            <a:schemeClr val="tx1"/>
          </a:solidFill>
          <a:latin typeface="+mn-lt"/>
          <a:ea typeface="+mn-ea"/>
          <a:cs typeface="+mn-cs"/>
        </a:defRPr>
      </a:lvl5pPr>
      <a:lvl6pPr marL="1939442" algn="l" rtl="0" eaLnBrk="1" latinLnBrk="0" hangingPunct="1">
        <a:defRPr kumimoji="0" kern="1200">
          <a:solidFill>
            <a:schemeClr val="tx1"/>
          </a:solidFill>
          <a:latin typeface="+mn-lt"/>
          <a:ea typeface="+mn-ea"/>
          <a:cs typeface="+mn-cs"/>
        </a:defRPr>
      </a:lvl6pPr>
      <a:lvl7pPr marL="2327331" algn="l" rtl="0" eaLnBrk="1" latinLnBrk="0" hangingPunct="1">
        <a:defRPr kumimoji="0" kern="1200">
          <a:solidFill>
            <a:schemeClr val="tx1"/>
          </a:solidFill>
          <a:latin typeface="+mn-lt"/>
          <a:ea typeface="+mn-ea"/>
          <a:cs typeface="+mn-cs"/>
        </a:defRPr>
      </a:lvl7pPr>
      <a:lvl8pPr marL="2715219" algn="l" rtl="0" eaLnBrk="1" latinLnBrk="0" hangingPunct="1">
        <a:defRPr kumimoji="0" kern="1200">
          <a:solidFill>
            <a:schemeClr val="tx1"/>
          </a:solidFill>
          <a:latin typeface="+mn-lt"/>
          <a:ea typeface="+mn-ea"/>
          <a:cs typeface="+mn-cs"/>
        </a:defRPr>
      </a:lvl8pPr>
      <a:lvl9pPr marL="310310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open-open.com/lib/view/open1455411074292.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erikerlandson.github.io/blog/2016/02/08/efficient-multiplexing-for-spark-rdd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apache-spark-user-list.1001560.n3.nabble.com/Transforming-the-Dstream-vs-transforming-each-RDDs-in-the-Dstream-td16716.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blog.madhukaraphatak.com/glom-in-spark/"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www.cockybook.com/?p=631" TargetMode="External"/><Relationship Id="rId7" Type="http://schemas.openxmlformats.org/officeDocument/2006/relationships/image" Target="../media/image37.png"/><Relationship Id="rId2" Type="http://schemas.openxmlformats.org/officeDocument/2006/relationships/hyperlink" Target="http://blogs.atlassian.com/2013/03/so-you-want-your-jvms-heap/"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s://issues.apache.org/jira/browse/SPARK-7053" TargetMode="External"/><Relationship Id="rId4" Type="http://schemas.openxmlformats.org/officeDocument/2006/relationships/hyperlink" Target="http://blog.163.com/shexinyang@126/blog/static/13673931220141192319439/"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oychugh/learning-kafka/blob/545c23106e031a0b8cbab11ea23ae994d090ddb2/main.py" TargetMode="External"/><Relationship Id="rId2" Type="http://schemas.openxmlformats.org/officeDocument/2006/relationships/hyperlink" Target="http://apache-spark-user-list.1001560.n3.nabble.com/Out-of-memory-with-Spark-Streaming-td13981.html"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hyperlink" Target="http://spark.apache.org/docs/1.2.1/configuration.html" TargetMode="External"/><Relationship Id="rId2" Type="http://schemas.openxmlformats.org/officeDocument/2006/relationships/hyperlink" Target="http://stackoverflow.com/a/25270600/1586965"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itbook.com/@jaceklaskowski" TargetMode="External"/><Relationship Id="rId2" Type="http://schemas.openxmlformats.org/officeDocument/2006/relationships/hyperlink" Target="https://www.gitbook.com/book/jaceklaskowski/mastering-apache-spark/detail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tackoverflow.com/questions/22637518/spark-runs-out-of-memory-when-grouping-by-key"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tuicool.com/articles/3yMN7z"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hyperlink" Target="https://mail-archives.apache.org/mod_mbox/spark-user/201509.mbox/%3cCAOe5pUS4zCZ1YSOyK+jBPJ3tY=0y9OR0NEczez5DHZs6WDS1cA@mail.gmail.com%3e" TargetMode="External"/><Relationship Id="rId2" Type="http://schemas.openxmlformats.org/officeDocument/2006/relationships/hyperlink" Target="https://forums.databricks.com/questions/277/how-do-i-avoid-the-no-space-left-on-device-error.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hyperlink" Target="http://www.kuqin.com/shuoit/20150708/346975.html" TargetMode="Externa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hyperlink" Target="http://www.oschina.net/translate/spark-tuning" TargetMode="Externa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tackoverflow.com/questions/28981359/why-do-we-need-to-call-cache-or-persist-on-a-rd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youtube.com/watch?v=Wg2boMqLjCg" TargetMode="Externa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oftware.intel.com/sites/default/files/managed/20/e1/Tuning%20Java%20Garbage%20Collection%20for%20Spark%20Applications.pdf" TargetMode="External"/><Relationship Id="rId2" Type="http://schemas.openxmlformats.org/officeDocument/2006/relationships/hyperlink" Target="https://0x0fff.com/spark-memory-management/" TargetMode="Externa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cwiki.apache.org/confluence/display/SPARK/PySpark+Internal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hellsun24/nd-streaming-process/blob/d2fc1cbb80cfd56b33808b31f34bb49b1913ec4f/prototype/6003-rabbitmq-kafka-publisher/rabbitmq-to-kafka.py" TargetMode="External"/><Relationship Id="rId2" Type="http://schemas.openxmlformats.org/officeDocument/2006/relationships/hyperlink" Target="https://github.com/donachys/SerIoTics/blob/a62aebf0a97a30c35f1f4c6ebb4fcc78ab93c2dd/JSON_consumer/SparkStreamingKafkaJSONSumRDB.py"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9.png"/><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dmL0N3qfSc8"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youtube.com/watch?v=dmL0N3qfSc8"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blog.cloudera.com/blog/2015/03/how-to-tune-your-apache-spark-jobs-part-2/"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oftware.intel.com/sites/default/files/managed/20/e1/Tuning%20Java%20Garbage%20Collection%20for%20Spark%20Applications.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CN" dirty="0" smtClean="0"/>
              <a:t>Spark for </a:t>
            </a:r>
            <a:r>
              <a:rPr lang="en-US" altLang="zh-CN" dirty="0" err="1" smtClean="0"/>
              <a:t>zhc</a:t>
            </a:r>
            <a:endParaRPr lang="en-US" dirty="0"/>
          </a:p>
        </p:txBody>
      </p:sp>
      <p:sp>
        <p:nvSpPr>
          <p:cNvPr id="3" name="Subtitle 2"/>
          <p:cNvSpPr>
            <a:spLocks noGrp="1"/>
          </p:cNvSpPr>
          <p:nvPr>
            <p:ph type="subTitle" idx="1"/>
          </p:nvPr>
        </p:nvSpPr>
        <p:spPr/>
        <p:txBody>
          <a:bodyPr/>
          <a:lstStyle/>
          <a:p>
            <a:r>
              <a:rPr lang="en-US" dirty="0" err="1" smtClean="0"/>
              <a:t>Huichao</a:t>
            </a:r>
            <a:r>
              <a:rPr lang="en-US" dirty="0" smtClean="0"/>
              <a:t> Zhao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5" name="Picture 3"/>
          <p:cNvPicPr>
            <a:picLocks noChangeAspect="1" noChangeArrowheads="1"/>
          </p:cNvPicPr>
          <p:nvPr/>
        </p:nvPicPr>
        <p:blipFill>
          <a:blip r:embed="rId2" cstate="print"/>
          <a:srcRect/>
          <a:stretch>
            <a:fillRect/>
          </a:stretch>
        </p:blipFill>
        <p:spPr bwMode="auto">
          <a:xfrm>
            <a:off x="1095375" y="1042988"/>
            <a:ext cx="5124450" cy="340042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marL="0" indent="0">
              <a:buNone/>
            </a:pPr>
            <a:r>
              <a:rPr lang="zh-CN" altLang="en-US" dirty="0" smtClean="0"/>
              <a:t>在流式计算中，数据是持续不断来的，有时候我们要对一些数据做跨周期</a:t>
            </a:r>
            <a:r>
              <a:rPr lang="en-US" altLang="zh-CN" dirty="0" smtClean="0"/>
              <a:t>(Duration)</a:t>
            </a:r>
            <a:r>
              <a:rPr lang="zh-CN" altLang="en-US" dirty="0" smtClean="0"/>
              <a:t>的统计，这个时候就不得不维护状态了。而状态管理对</a:t>
            </a:r>
            <a:r>
              <a:rPr lang="en-US" altLang="zh-CN" dirty="0" smtClean="0"/>
              <a:t>Spark </a:t>
            </a:r>
            <a:r>
              <a:rPr lang="zh-CN" altLang="en-US" dirty="0" smtClean="0"/>
              <a:t>的 </a:t>
            </a:r>
            <a:r>
              <a:rPr lang="en-US" altLang="zh-CN" dirty="0" smtClean="0"/>
              <a:t>RDD</a:t>
            </a:r>
            <a:r>
              <a:rPr lang="zh-CN" altLang="en-US" dirty="0" smtClean="0"/>
              <a:t>模型是个挑战，因为在</a:t>
            </a:r>
            <a:r>
              <a:rPr lang="en-US" altLang="zh-CN" dirty="0" smtClean="0"/>
              <a:t>spark</a:t>
            </a:r>
            <a:r>
              <a:rPr lang="zh-CN" altLang="en-US" dirty="0" smtClean="0"/>
              <a:t>里，任何数据集都需要通过</a:t>
            </a:r>
            <a:r>
              <a:rPr lang="en-US" altLang="zh-CN" dirty="0" smtClean="0"/>
              <a:t>RDD</a:t>
            </a:r>
            <a:r>
              <a:rPr lang="zh-CN" altLang="en-US" dirty="0" smtClean="0"/>
              <a:t>来呈现，而</a:t>
            </a:r>
            <a:r>
              <a:rPr lang="en-US" altLang="zh-CN" dirty="0" smtClean="0"/>
              <a:t>RDD </a:t>
            </a:r>
            <a:r>
              <a:rPr lang="zh-CN" altLang="en-US" dirty="0" smtClean="0"/>
              <a:t>的定义是一个不变的分布式集合。在状态管理中，比如</a:t>
            </a:r>
            <a:r>
              <a:rPr lang="en-US" altLang="zh-CN" dirty="0" smtClean="0"/>
              <a:t>Spark Streaming</a:t>
            </a:r>
            <a:r>
              <a:rPr lang="zh-CN" altLang="en-US" dirty="0" smtClean="0"/>
              <a:t>中的</a:t>
            </a:r>
            <a:r>
              <a:rPr lang="en-US" altLang="zh-CN" dirty="0" smtClean="0"/>
              <a:t>word-count </a:t>
            </a:r>
            <a:r>
              <a:rPr lang="zh-CN" altLang="en-US" dirty="0" smtClean="0"/>
              <a:t>就涉及到更新原有的记录，比如在</a:t>
            </a:r>
            <a:r>
              <a:rPr lang="en-US" altLang="zh-CN" dirty="0" smtClean="0"/>
              <a:t>batch 1 </a:t>
            </a:r>
            <a:r>
              <a:rPr lang="zh-CN" altLang="en-US" dirty="0" smtClean="0"/>
              <a:t>中 </a:t>
            </a:r>
            <a:r>
              <a:rPr lang="en-US" altLang="zh-CN" dirty="0" smtClean="0"/>
              <a:t>A </a:t>
            </a:r>
            <a:r>
              <a:rPr lang="zh-CN" altLang="en-US" dirty="0" smtClean="0"/>
              <a:t>出现</a:t>
            </a:r>
            <a:r>
              <a:rPr lang="en-US" altLang="zh-CN" dirty="0" smtClean="0"/>
              <a:t>1</a:t>
            </a:r>
            <a:r>
              <a:rPr lang="zh-CN" altLang="en-US" dirty="0" smtClean="0"/>
              <a:t>次，</a:t>
            </a:r>
            <a:r>
              <a:rPr lang="en-US" altLang="zh-CN" dirty="0" smtClean="0"/>
              <a:t>batch 2</a:t>
            </a:r>
            <a:r>
              <a:rPr lang="zh-CN" altLang="en-US" dirty="0" smtClean="0"/>
              <a:t>中出现</a:t>
            </a:r>
            <a:r>
              <a:rPr lang="en-US" altLang="zh-CN" dirty="0" smtClean="0"/>
              <a:t>3</a:t>
            </a:r>
            <a:r>
              <a:rPr lang="zh-CN" altLang="en-US" dirty="0" smtClean="0"/>
              <a:t>次，则总共出现了</a:t>
            </a:r>
            <a:r>
              <a:rPr lang="en-US" altLang="zh-CN" dirty="0" smtClean="0"/>
              <a:t>4</a:t>
            </a:r>
            <a:r>
              <a:rPr lang="zh-CN" altLang="en-US" dirty="0" smtClean="0"/>
              <a:t>次。这里就有两种实现：</a:t>
            </a:r>
          </a:p>
          <a:p>
            <a:r>
              <a:rPr lang="zh-CN" altLang="en-US" dirty="0" smtClean="0"/>
              <a:t>获取</a:t>
            </a:r>
            <a:r>
              <a:rPr lang="en-US" altLang="zh-CN" dirty="0" smtClean="0"/>
              <a:t>batch 1 </a:t>
            </a:r>
            <a:r>
              <a:rPr lang="zh-CN" altLang="en-US" dirty="0" smtClean="0"/>
              <a:t>中的 状态</a:t>
            </a:r>
            <a:r>
              <a:rPr lang="en-US" altLang="zh-CN" dirty="0" smtClean="0"/>
              <a:t>RDD </a:t>
            </a:r>
            <a:r>
              <a:rPr lang="zh-CN" altLang="en-US" dirty="0" smtClean="0"/>
              <a:t>和当前的</a:t>
            </a:r>
            <a:r>
              <a:rPr lang="en-US" altLang="zh-CN" dirty="0" smtClean="0"/>
              <a:t>batch RDD </a:t>
            </a:r>
            <a:r>
              <a:rPr lang="zh-CN" altLang="en-US" dirty="0" smtClean="0"/>
              <a:t>做</a:t>
            </a:r>
            <a:r>
              <a:rPr lang="en-US" altLang="zh-CN" dirty="0" smtClean="0"/>
              <a:t>co-group </a:t>
            </a:r>
            <a:r>
              <a:rPr lang="zh-CN" altLang="en-US" dirty="0" smtClean="0"/>
              <a:t>得到一个新的状态</a:t>
            </a:r>
            <a:r>
              <a:rPr lang="en-US" altLang="zh-CN" dirty="0" smtClean="0"/>
              <a:t>RDD</a:t>
            </a:r>
            <a:r>
              <a:rPr lang="zh-CN" altLang="en-US" dirty="0" smtClean="0"/>
              <a:t>。这种方式完美的契合了</a:t>
            </a:r>
            <a:r>
              <a:rPr lang="en-US" altLang="zh-CN" dirty="0" smtClean="0"/>
              <a:t>RDD</a:t>
            </a:r>
            <a:r>
              <a:rPr lang="zh-CN" altLang="en-US" dirty="0" smtClean="0"/>
              <a:t>的不变性，但是对性能却会有比较大的影响</a:t>
            </a:r>
            <a:r>
              <a:rPr lang="en-US" altLang="zh-CN" dirty="0" smtClean="0"/>
              <a:t>,</a:t>
            </a:r>
            <a:r>
              <a:rPr lang="zh-CN" altLang="en-US" dirty="0" smtClean="0"/>
              <a:t>因为需要对所有数据做处理，计算量和数据集大小是成线性相关的。这个我们后续会详细讨论。</a:t>
            </a:r>
          </a:p>
          <a:p>
            <a:r>
              <a:rPr lang="zh-CN" altLang="en-US" dirty="0" smtClean="0"/>
              <a:t>第二种是一种变通的实现。因为没法变更</a:t>
            </a:r>
            <a:r>
              <a:rPr lang="en-US" altLang="zh-CN" dirty="0" smtClean="0"/>
              <a:t>RDD/Partition</a:t>
            </a:r>
            <a:r>
              <a:rPr lang="zh-CN" altLang="en-US" dirty="0" smtClean="0"/>
              <a:t>等核心概念，所以</a:t>
            </a:r>
            <a:r>
              <a:rPr lang="en-US" altLang="zh-CN" dirty="0" smtClean="0"/>
              <a:t>Spark Streaming</a:t>
            </a:r>
            <a:r>
              <a:rPr lang="zh-CN" altLang="en-US" dirty="0" smtClean="0"/>
              <a:t>在集合元素上做了文章，添加了 </a:t>
            </a:r>
            <a:r>
              <a:rPr lang="en-US" altLang="zh-CN" dirty="0" err="1" smtClean="0"/>
              <a:t>MapWithStateRDDRecord</a:t>
            </a:r>
            <a:r>
              <a:rPr lang="en-US" altLang="zh-CN" dirty="0" smtClean="0"/>
              <a:t> </a:t>
            </a:r>
            <a:r>
              <a:rPr lang="zh-CN" altLang="en-US" dirty="0" smtClean="0"/>
              <a:t>这个东西。其实对应的就是模仿了</a:t>
            </a:r>
            <a:r>
              <a:rPr lang="en-US" altLang="zh-CN" dirty="0" smtClean="0"/>
              <a:t>partition</a:t>
            </a:r>
            <a:r>
              <a:rPr lang="zh-CN" altLang="en-US" dirty="0" smtClean="0"/>
              <a:t>的概念，然后里面维护了一个</a:t>
            </a:r>
            <a:r>
              <a:rPr lang="en-US" altLang="zh-CN" dirty="0" err="1" smtClean="0"/>
              <a:t>stateMap</a:t>
            </a:r>
            <a:r>
              <a:rPr lang="en-US" altLang="zh-CN" dirty="0" smtClean="0"/>
              <a:t>,</a:t>
            </a:r>
            <a:r>
              <a:rPr lang="zh-CN" altLang="en-US" dirty="0" smtClean="0"/>
              <a:t>存储最后的结果。</a:t>
            </a:r>
          </a:p>
          <a:p>
            <a:r>
              <a:rPr lang="zh-CN" altLang="en-US" b="1" dirty="0" smtClean="0">
                <a:solidFill>
                  <a:srgbClr val="FF0000"/>
                </a:solidFill>
              </a:rPr>
              <a:t>这两个方案分别对应了 </a:t>
            </a:r>
            <a:r>
              <a:rPr lang="en-US" altLang="zh-CN" b="1" dirty="0" err="1" smtClean="0">
                <a:solidFill>
                  <a:srgbClr val="FF0000"/>
                </a:solidFill>
              </a:rPr>
              <a:t>updateStateByKey</a:t>
            </a:r>
            <a:r>
              <a:rPr lang="en-US" altLang="zh-CN" b="1" dirty="0" smtClean="0">
                <a:solidFill>
                  <a:srgbClr val="FF0000"/>
                </a:solidFill>
              </a:rPr>
              <a:t>/</a:t>
            </a:r>
            <a:r>
              <a:rPr lang="en-US" altLang="zh-CN" b="1" dirty="0" err="1" smtClean="0">
                <a:solidFill>
                  <a:srgbClr val="FF0000"/>
                </a:solidFill>
              </a:rPr>
              <a:t>mapWithState</a:t>
            </a:r>
            <a:r>
              <a:rPr lang="en-US" altLang="zh-CN" b="1" dirty="0" smtClean="0">
                <a:solidFill>
                  <a:srgbClr val="FF0000"/>
                </a:solidFill>
              </a:rPr>
              <a:t> </a:t>
            </a:r>
            <a:r>
              <a:rPr lang="zh-CN" altLang="en-US" b="1" dirty="0" smtClean="0">
                <a:solidFill>
                  <a:srgbClr val="FF0000"/>
                </a:solidFill>
              </a:rPr>
              <a:t>的实现。</a:t>
            </a:r>
          </a:p>
          <a:p>
            <a:endParaRPr lang="en-US" dirty="0"/>
          </a:p>
        </p:txBody>
      </p:sp>
      <p:sp>
        <p:nvSpPr>
          <p:cNvPr id="3" name="Title 2"/>
          <p:cNvSpPr>
            <a:spLocks noGrp="1"/>
          </p:cNvSpPr>
          <p:nvPr>
            <p:ph type="title"/>
          </p:nvPr>
        </p:nvSpPr>
        <p:spPr/>
        <p:txBody>
          <a:bodyPr/>
          <a:lstStyle/>
          <a:p>
            <a:r>
              <a:rPr lang="en-US" altLang="zh-CN" dirty="0" smtClean="0"/>
              <a:t>Spark-streaming</a:t>
            </a:r>
            <a:endParaRPr lang="en-US" dirty="0"/>
          </a:p>
        </p:txBody>
      </p:sp>
      <p:sp>
        <p:nvSpPr>
          <p:cNvPr id="4" name="Content Placeholder 3"/>
          <p:cNvSpPr>
            <a:spLocks noGrp="1"/>
          </p:cNvSpPr>
          <p:nvPr>
            <p:ph sz="quarter" idx="10"/>
          </p:nvPr>
        </p:nvSpPr>
        <p:spPr/>
        <p:txBody>
          <a:bodyPr/>
          <a:lstStyle/>
          <a:p>
            <a:r>
              <a:rPr lang="en-US" dirty="0" smtClean="0">
                <a:hlinkClick r:id="rId2"/>
              </a:rPr>
              <a:t>http://www.open-open.com/lib/view/open1455411074292.html</a:t>
            </a:r>
            <a:endParaRPr lang="en-US" dirty="0" smtClean="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pPr fontAlgn="base"/>
            <a:r>
              <a:rPr lang="en-US" b="1" dirty="0" smtClean="0"/>
              <a:t>Efficient Multiplexing for Spark RDDs</a:t>
            </a:r>
            <a:endParaRPr lang="en-US" b="1" dirty="0"/>
          </a:p>
        </p:txBody>
      </p:sp>
      <p:sp>
        <p:nvSpPr>
          <p:cNvPr id="4" name="Content Placeholder 3"/>
          <p:cNvSpPr>
            <a:spLocks noGrp="1"/>
          </p:cNvSpPr>
          <p:nvPr>
            <p:ph sz="quarter" idx="10"/>
          </p:nvPr>
        </p:nvSpPr>
        <p:spPr/>
        <p:txBody>
          <a:bodyPr/>
          <a:lstStyle/>
          <a:p>
            <a:r>
              <a:rPr lang="en-US" dirty="0" smtClean="0">
                <a:hlinkClick r:id="rId2"/>
              </a:rPr>
              <a:t>http://erikerlandson.github.io/blog/2016/02/08/efficient-multiplexing-for-spark-rdds/</a:t>
            </a:r>
            <a:endParaRPr lang="en-US" dirty="0" smtClean="0"/>
          </a:p>
          <a:p>
            <a:endParaRPr lang="en-US" dirty="0"/>
          </a:p>
        </p:txBody>
      </p:sp>
      <p:pic>
        <p:nvPicPr>
          <p:cNvPr id="5" name="Picture 2"/>
          <p:cNvPicPr>
            <a:picLocks noChangeAspect="1" noChangeArrowheads="1"/>
          </p:cNvPicPr>
          <p:nvPr/>
        </p:nvPicPr>
        <p:blipFill>
          <a:blip r:embed="rId3" cstate="print"/>
          <a:srcRect/>
          <a:stretch>
            <a:fillRect/>
          </a:stretch>
        </p:blipFill>
        <p:spPr bwMode="auto">
          <a:xfrm>
            <a:off x="533400" y="1142999"/>
            <a:ext cx="5257800" cy="2516671"/>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fontScale="62500" lnSpcReduction="20000"/>
          </a:bodyPr>
          <a:lstStyle/>
          <a:p>
            <a:r>
              <a:rPr lang="en-US" b="1" dirty="0" smtClean="0"/>
              <a:t/>
            </a:r>
            <a:br>
              <a:rPr lang="en-US" b="1" dirty="0" smtClean="0"/>
            </a:br>
            <a:r>
              <a:rPr lang="en-US" b="1" dirty="0" smtClean="0"/>
              <a:t>TL;DR: </a:t>
            </a:r>
            <a:r>
              <a:rPr lang="en-US" dirty="0" smtClean="0"/>
              <a:t>The performance should be same, except in case of shuffle-based operations where the number of reducers is not explicitly specified.</a:t>
            </a:r>
          </a:p>
          <a:p>
            <a:r>
              <a:rPr lang="en-US" dirty="0" smtClean="0"/>
              <a:t/>
            </a:r>
            <a:br>
              <a:rPr lang="en-US" dirty="0" smtClean="0"/>
            </a:br>
            <a:endParaRPr lang="en-US" dirty="0" smtClean="0"/>
          </a:p>
          <a:p>
            <a:r>
              <a:rPr lang="en-US" dirty="0" smtClean="0"/>
              <a:t>Let me answer in more detail by dividing the set of </a:t>
            </a:r>
            <a:r>
              <a:rPr lang="en-US" dirty="0" err="1" smtClean="0"/>
              <a:t>DStream</a:t>
            </a:r>
            <a:r>
              <a:rPr lang="en-US" dirty="0" smtClean="0"/>
              <a:t> operations into three categories.  </a:t>
            </a:r>
          </a:p>
          <a:p>
            <a:r>
              <a:rPr lang="en-US" dirty="0" smtClean="0"/>
              <a:t/>
            </a:r>
            <a:br>
              <a:rPr lang="en-US" dirty="0" smtClean="0"/>
            </a:br>
            <a:endParaRPr lang="en-US" dirty="0" smtClean="0"/>
          </a:p>
          <a:p>
            <a:r>
              <a:rPr lang="en-US" b="1" dirty="0" smtClean="0"/>
              <a:t>1. Map-like operations (map, </a:t>
            </a:r>
            <a:r>
              <a:rPr lang="en-US" b="1" dirty="0" err="1" smtClean="0"/>
              <a:t>flatmap</a:t>
            </a:r>
            <a:r>
              <a:rPr lang="en-US" b="1" dirty="0" smtClean="0"/>
              <a:t>, filter, etc.) that does not involve any shuffling of data:</a:t>
            </a:r>
            <a:r>
              <a:rPr lang="en-US" dirty="0" smtClean="0"/>
              <a:t> Performance should virtually be the same in both cases. Either ways, in each batch, the operations on the batch's RDD are first set on the driver, and then the actions like on the RDD are executed. There are very </a:t>
            </a:r>
            <a:r>
              <a:rPr lang="en-US" dirty="0" err="1" smtClean="0"/>
              <a:t>very</a:t>
            </a:r>
            <a:r>
              <a:rPr lang="en-US" dirty="0" smtClean="0"/>
              <a:t> minor differences in the two cases of early </a:t>
            </a:r>
            <a:r>
              <a:rPr lang="en-US" dirty="0" err="1" smtClean="0"/>
              <a:t>foreachRDD</a:t>
            </a:r>
            <a:r>
              <a:rPr lang="en-US" dirty="0" smtClean="0"/>
              <a:t> and late </a:t>
            </a:r>
            <a:r>
              <a:rPr lang="en-US" dirty="0" err="1" smtClean="0"/>
              <a:t>foreachRDD</a:t>
            </a:r>
            <a:r>
              <a:rPr lang="en-US" dirty="0" smtClean="0"/>
              <a:t> (</a:t>
            </a:r>
            <a:r>
              <a:rPr lang="en-US" dirty="0" err="1" smtClean="0"/>
              <a:t>e.x</a:t>
            </a:r>
            <a:r>
              <a:rPr lang="en-US" dirty="0" smtClean="0"/>
              <a:t>, cleaning up for function closures, etc.) but those should make almost not difference in the performance.</a:t>
            </a:r>
          </a:p>
          <a:p>
            <a:r>
              <a:rPr lang="en-US" dirty="0" smtClean="0"/>
              <a:t/>
            </a:r>
            <a:br>
              <a:rPr lang="en-US" dirty="0" smtClean="0"/>
            </a:br>
            <a:endParaRPr lang="en-US" dirty="0" smtClean="0"/>
          </a:p>
          <a:p>
            <a:r>
              <a:rPr lang="en-US" b="1" dirty="0" smtClean="0"/>
              <a:t>2. Operations involving shuffle: </a:t>
            </a:r>
            <a:r>
              <a:rPr lang="en-US" dirty="0" smtClean="0"/>
              <a:t>Here is there is a subtle difference in both cases if the number of partitions is not specified. The default number of partitions used when using </a:t>
            </a:r>
            <a:r>
              <a:rPr lang="en-US" dirty="0" err="1" smtClean="0"/>
              <a:t>dstream.reduceByKey</a:t>
            </a:r>
            <a:r>
              <a:rPr lang="en-US" dirty="0" smtClean="0"/>
              <a:t>() and than when using </a:t>
            </a:r>
            <a:r>
              <a:rPr lang="en-US" dirty="0" err="1" smtClean="0"/>
              <a:t>dstream.foreachRDD</a:t>
            </a:r>
            <a:r>
              <a:rPr lang="en-US" dirty="0" smtClean="0"/>
              <a:t>(_.</a:t>
            </a:r>
            <a:r>
              <a:rPr lang="en-US" dirty="0" err="1" smtClean="0"/>
              <a:t>reduceByKey</a:t>
            </a:r>
            <a:r>
              <a:rPr lang="en-US" dirty="0" smtClean="0"/>
              <a:t>()) are different, and one needs to play around with the number of reducers to see what performs better. But if the number of reducers is explicitly specified and is the same both cases, then the performance should be similar. Note that this difference in the default numbers are not guaranteed to be like this, it could change in future implementations.</a:t>
            </a:r>
          </a:p>
          <a:p>
            <a:r>
              <a:rPr lang="en-US" dirty="0" smtClean="0"/>
              <a:t/>
            </a:r>
            <a:br>
              <a:rPr lang="en-US" dirty="0" smtClean="0"/>
            </a:br>
            <a:endParaRPr lang="en-US" dirty="0" smtClean="0"/>
          </a:p>
          <a:p>
            <a:r>
              <a:rPr lang="en-US" b="1" dirty="0" smtClean="0"/>
              <a:t>3. Aggregation-like operations (count, reduce): </a:t>
            </a:r>
            <a:r>
              <a:rPr lang="en-US" dirty="0" smtClean="0"/>
              <a:t>Here there is another subtle execution difference between </a:t>
            </a:r>
          </a:p>
          <a:p>
            <a:r>
              <a:rPr lang="en-US" dirty="0" smtClean="0"/>
              <a:t>- </a:t>
            </a:r>
            <a:r>
              <a:rPr lang="en-US" dirty="0" err="1" smtClean="0"/>
              <a:t>dstream.count</a:t>
            </a:r>
            <a:r>
              <a:rPr lang="en-US" dirty="0" smtClean="0"/>
              <a:t>() which produces a </a:t>
            </a:r>
            <a:r>
              <a:rPr lang="en-US" dirty="0" err="1" smtClean="0"/>
              <a:t>DStream</a:t>
            </a:r>
            <a:r>
              <a:rPr lang="en-US" dirty="0" smtClean="0"/>
              <a:t> of single-element RDDs, the element being the count, and </a:t>
            </a:r>
          </a:p>
          <a:p>
            <a:r>
              <a:rPr lang="en-US" dirty="0" smtClean="0"/>
              <a:t>- </a:t>
            </a:r>
            <a:r>
              <a:rPr lang="en-US" dirty="0" err="1" smtClean="0"/>
              <a:t>dstream.foreachRDD</a:t>
            </a:r>
            <a:r>
              <a:rPr lang="en-US" dirty="0" smtClean="0"/>
              <a:t>(_.count()) which returns the count directly. </a:t>
            </a:r>
          </a:p>
          <a:p>
            <a:r>
              <a:rPr lang="en-US" dirty="0" smtClean="0"/>
              <a:t/>
            </a:r>
            <a:br>
              <a:rPr lang="en-US" dirty="0" smtClean="0"/>
            </a:br>
            <a:endParaRPr lang="en-US" dirty="0" smtClean="0"/>
          </a:p>
          <a:p>
            <a:r>
              <a:rPr lang="en-US" dirty="0" smtClean="0"/>
              <a:t>In the first case, some random worker node is chosen for the reduce, in another the driver is chosen for the reduce. There should not be a significant performance difference.</a:t>
            </a:r>
          </a:p>
          <a:p>
            <a:r>
              <a:rPr lang="en-US" b="1" dirty="0" smtClean="0"/>
              <a:t/>
            </a:r>
            <a:br>
              <a:rPr lang="en-US" b="1" dirty="0" smtClean="0"/>
            </a:br>
            <a:endParaRPr lang="en-US" dirty="0" smtClean="0"/>
          </a:p>
          <a:p>
            <a:r>
              <a:rPr lang="en-US" b="1" dirty="0" smtClean="0"/>
              <a:t>4. Other operations</a:t>
            </a:r>
            <a:r>
              <a:rPr lang="en-US" dirty="0" smtClean="0"/>
              <a:t> including window ops and </a:t>
            </a:r>
            <a:r>
              <a:rPr lang="en-US" dirty="0" err="1" smtClean="0"/>
              <a:t>stateful</a:t>
            </a:r>
            <a:r>
              <a:rPr lang="en-US" dirty="0" smtClean="0"/>
              <a:t> ops (</a:t>
            </a:r>
            <a:r>
              <a:rPr lang="en-US" dirty="0" err="1" smtClean="0"/>
              <a:t>updateStateByKey</a:t>
            </a:r>
            <a:r>
              <a:rPr lang="en-US" dirty="0" smtClean="0"/>
              <a:t>), are obviously not part of the discussion as they cannot be (easily) done through early </a:t>
            </a:r>
            <a:r>
              <a:rPr lang="en-US" dirty="0" err="1" smtClean="0"/>
              <a:t>foreachRDD</a:t>
            </a:r>
            <a:r>
              <a:rPr lang="en-US" dirty="0" smtClean="0"/>
              <a:t>.</a:t>
            </a:r>
          </a:p>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http://apache-spark-user-list.1001560.n3.nabble.com/Transforming-the-Dstream-vs-transforming-each-RDDs-in-the-Dstream-td16716.html</a:t>
            </a:r>
            <a:endParaRPr lang="en-US" dirty="0" smtClean="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381000" y="990600"/>
            <a:ext cx="5047226" cy="32004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457200" y="990600"/>
            <a:ext cx="3009900" cy="1667928"/>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549130" y="1828800"/>
            <a:ext cx="3508896" cy="2587916"/>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800" dirty="0" err="1" smtClean="0"/>
              <a:t>window_stream</a:t>
            </a:r>
            <a:r>
              <a:rPr lang="en-US" sz="800" dirty="0" smtClean="0"/>
              <a:t> = </a:t>
            </a:r>
            <a:r>
              <a:rPr lang="en-US" sz="800" dirty="0" err="1" smtClean="0"/>
              <a:t>window_stream.transform</a:t>
            </a:r>
            <a:r>
              <a:rPr lang="en-US" sz="800" dirty="0" smtClean="0"/>
              <a:t>(lambda </a:t>
            </a:r>
            <a:r>
              <a:rPr lang="en-US" sz="800" dirty="0" err="1" smtClean="0"/>
              <a:t>rdd</a:t>
            </a:r>
            <a:r>
              <a:rPr lang="en-US" sz="800" dirty="0" smtClean="0"/>
              <a:t>: print(</a:t>
            </a:r>
            <a:r>
              <a:rPr lang="en-US" sz="800" dirty="0" err="1" smtClean="0"/>
              <a:t>rdd.takeOrdered</a:t>
            </a:r>
            <a:r>
              <a:rPr lang="en-US" sz="800" dirty="0" smtClean="0"/>
              <a:t>(</a:t>
            </a:r>
            <a:r>
              <a:rPr lang="en-US" sz="800" dirty="0" err="1" smtClean="0"/>
              <a:t>rdd.count</a:t>
            </a:r>
            <a:r>
              <a:rPr lang="en-US" sz="800" dirty="0" smtClean="0"/>
              <a:t>()-1)))</a:t>
            </a:r>
          </a:p>
          <a:p>
            <a:r>
              <a:rPr lang="en-US" sz="800" dirty="0" err="1" smtClean="0"/>
              <a:t>window_stream</a:t>
            </a:r>
            <a:r>
              <a:rPr lang="en-US" sz="800" dirty="0" smtClean="0"/>
              <a:t> = </a:t>
            </a:r>
            <a:r>
              <a:rPr lang="en-US" sz="800" dirty="0" err="1" smtClean="0"/>
              <a:t>window_stream.foreachRDD</a:t>
            </a:r>
            <a:r>
              <a:rPr lang="en-US" sz="800" dirty="0" smtClean="0"/>
              <a:t>(lambda </a:t>
            </a:r>
            <a:r>
              <a:rPr lang="en-US" sz="800" dirty="0" err="1" smtClean="0"/>
              <a:t>rdd</a:t>
            </a:r>
            <a:r>
              <a:rPr lang="en-US" sz="800" dirty="0" smtClean="0"/>
              <a:t>: print(</a:t>
            </a:r>
            <a:r>
              <a:rPr lang="en-US" sz="800" dirty="0" err="1" smtClean="0"/>
              <a:t>rdd.takeOrdered</a:t>
            </a:r>
            <a:r>
              <a:rPr lang="en-US" sz="800" dirty="0" smtClean="0"/>
              <a:t>(</a:t>
            </a:r>
            <a:r>
              <a:rPr lang="en-US" sz="800" dirty="0" err="1" smtClean="0"/>
              <a:t>rdd.count</a:t>
            </a:r>
            <a:r>
              <a:rPr lang="en-US" sz="800" dirty="0" smtClean="0"/>
              <a:t>()-1))) </a:t>
            </a:r>
          </a:p>
          <a:p>
            <a:r>
              <a:rPr lang="zh-CN" altLang="en-US" sz="800" dirty="0" smtClean="0"/>
              <a:t>上面两个可以通过编译， 但只有用 </a:t>
            </a:r>
            <a:r>
              <a:rPr lang="en-US" altLang="zh-CN" sz="800" dirty="0" err="1" smtClean="0"/>
              <a:t>foreachRDD</a:t>
            </a:r>
            <a:r>
              <a:rPr lang="zh-CN" altLang="en-US" sz="800" dirty="0" smtClean="0"/>
              <a:t>才能真正 打印出 数据流</a:t>
            </a:r>
            <a:endParaRPr lang="en-US" sz="800" dirty="0" smtClean="0"/>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err="1" smtClean="0"/>
              <a:t>foreachRDD</a:t>
            </a:r>
            <a:r>
              <a:rPr lang="en-US" dirty="0" smtClean="0"/>
              <a:t> </a:t>
            </a:r>
            <a:r>
              <a:rPr lang="en-US" dirty="0" err="1" smtClean="0"/>
              <a:t>vs</a:t>
            </a:r>
            <a:r>
              <a:rPr lang="en-US" dirty="0" smtClean="0"/>
              <a:t> Transform</a:t>
            </a:r>
            <a:endParaRPr lang="en-US" dirty="0"/>
          </a:p>
        </p:txBody>
      </p:sp>
      <p:sp>
        <p:nvSpPr>
          <p:cNvPr id="4" name="Content Placeholder 3"/>
          <p:cNvSpPr>
            <a:spLocks noGrp="1"/>
          </p:cNvSpPr>
          <p:nvPr>
            <p:ph sz="quarter" idx="10"/>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5638800" y="3429000"/>
            <a:ext cx="2103761" cy="1409700"/>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533400" y="1066801"/>
            <a:ext cx="2286000" cy="387804"/>
          </a:xfrm>
          <a:prstGeom prst="rect">
            <a:avLst/>
          </a:prstGeom>
          <a:noFill/>
          <a:ln w="9525">
            <a:noFill/>
            <a:miter lim="800000"/>
            <a:headEnd/>
            <a:tailEnd/>
          </a:ln>
        </p:spPr>
      </p:pic>
      <p:pic>
        <p:nvPicPr>
          <p:cNvPr id="4101" name="Picture 5"/>
          <p:cNvPicPr>
            <a:picLocks noChangeAspect="1" noChangeArrowheads="1"/>
          </p:cNvPicPr>
          <p:nvPr/>
        </p:nvPicPr>
        <p:blipFill>
          <a:blip r:embed="rId4" cstate="print"/>
          <a:srcRect/>
          <a:stretch>
            <a:fillRect/>
          </a:stretch>
        </p:blipFill>
        <p:spPr bwMode="auto">
          <a:xfrm>
            <a:off x="457200" y="1600200"/>
            <a:ext cx="5194232" cy="1104900"/>
          </a:xfrm>
          <a:prstGeom prst="rect">
            <a:avLst/>
          </a:prstGeom>
          <a:noFill/>
          <a:ln w="9525">
            <a:noFill/>
            <a:miter lim="800000"/>
            <a:headEnd/>
            <a:tailEnd/>
          </a:ln>
        </p:spPr>
      </p:pic>
      <p:pic>
        <p:nvPicPr>
          <p:cNvPr id="4102" name="Picture 6"/>
          <p:cNvPicPr>
            <a:picLocks noChangeAspect="1" noChangeArrowheads="1"/>
          </p:cNvPicPr>
          <p:nvPr/>
        </p:nvPicPr>
        <p:blipFill>
          <a:blip r:embed="rId5" cstate="print"/>
          <a:srcRect/>
          <a:stretch>
            <a:fillRect/>
          </a:stretch>
        </p:blipFill>
        <p:spPr bwMode="auto">
          <a:xfrm>
            <a:off x="0" y="4267200"/>
            <a:ext cx="5547659" cy="919163"/>
          </a:xfrm>
          <a:prstGeom prst="rect">
            <a:avLst/>
          </a:prstGeom>
          <a:noFill/>
          <a:ln w="9525">
            <a:noFill/>
            <a:miter lim="800000"/>
            <a:headEnd/>
            <a:tailEnd/>
          </a:ln>
        </p:spPr>
      </p:pic>
      <p:pic>
        <p:nvPicPr>
          <p:cNvPr id="4103" name="Picture 7"/>
          <p:cNvPicPr>
            <a:picLocks noChangeAspect="1" noChangeArrowheads="1"/>
          </p:cNvPicPr>
          <p:nvPr/>
        </p:nvPicPr>
        <p:blipFill>
          <a:blip r:embed="rId6" cstate="print"/>
          <a:srcRect/>
          <a:stretch>
            <a:fillRect/>
          </a:stretch>
        </p:blipFill>
        <p:spPr bwMode="auto">
          <a:xfrm>
            <a:off x="2971800" y="3505200"/>
            <a:ext cx="2550088" cy="13716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457200" y="1066800"/>
            <a:ext cx="6584950" cy="167414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http://blog.madhukaraphatak.com/glom-in-spark/</a:t>
            </a:r>
            <a:endParaRPr lang="en-US" dirty="0" smtClean="0"/>
          </a:p>
          <a:p>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2667000" y="914400"/>
            <a:ext cx="4143375" cy="4011839"/>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457200" y="1066800"/>
            <a:ext cx="6448425" cy="180975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533400" y="2971800"/>
            <a:ext cx="6400800" cy="6477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35842" name="Picture 2"/>
          <p:cNvPicPr>
            <a:picLocks noChangeAspect="1" noChangeArrowheads="1"/>
          </p:cNvPicPr>
          <p:nvPr/>
        </p:nvPicPr>
        <p:blipFill>
          <a:blip r:embed="rId2" cstate="print"/>
          <a:srcRect/>
          <a:stretch>
            <a:fillRect/>
          </a:stretch>
        </p:blipFill>
        <p:spPr bwMode="auto">
          <a:xfrm>
            <a:off x="1" y="595313"/>
            <a:ext cx="4393928" cy="2224087"/>
          </a:xfrm>
          <a:prstGeom prst="rect">
            <a:avLst/>
          </a:prstGeom>
          <a:noFill/>
          <a:ln w="9525">
            <a:noFill/>
            <a:miter lim="800000"/>
            <a:headEnd/>
            <a:tailEnd/>
          </a:ln>
        </p:spPr>
      </p:pic>
      <p:pic>
        <p:nvPicPr>
          <p:cNvPr id="35843" name="Picture 3"/>
          <p:cNvPicPr>
            <a:picLocks noChangeAspect="1" noChangeArrowheads="1"/>
          </p:cNvPicPr>
          <p:nvPr/>
        </p:nvPicPr>
        <p:blipFill>
          <a:blip r:embed="rId3" cstate="print"/>
          <a:srcRect/>
          <a:stretch>
            <a:fillRect/>
          </a:stretch>
        </p:blipFill>
        <p:spPr bwMode="auto">
          <a:xfrm>
            <a:off x="0" y="2971800"/>
            <a:ext cx="3975828" cy="2209800"/>
          </a:xfrm>
          <a:prstGeom prst="rect">
            <a:avLst/>
          </a:prstGeom>
          <a:noFill/>
          <a:ln w="9525">
            <a:noFill/>
            <a:miter lim="800000"/>
            <a:headEnd/>
            <a:tailEnd/>
          </a:ln>
        </p:spPr>
      </p:pic>
      <p:pic>
        <p:nvPicPr>
          <p:cNvPr id="35844" name="Picture 4"/>
          <p:cNvPicPr>
            <a:picLocks noChangeAspect="1" noChangeArrowheads="1"/>
          </p:cNvPicPr>
          <p:nvPr/>
        </p:nvPicPr>
        <p:blipFill>
          <a:blip r:embed="rId4" cstate="print"/>
          <a:srcRect/>
          <a:stretch>
            <a:fillRect/>
          </a:stretch>
        </p:blipFill>
        <p:spPr bwMode="auto">
          <a:xfrm>
            <a:off x="4219575" y="3124200"/>
            <a:ext cx="3095625" cy="1643142"/>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380999" y="990600"/>
            <a:ext cx="5095719" cy="32004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US" sz="600" dirty="0" smtClean="0"/>
              <a:t>py4j.protocol.Py4JJavaError: An error occurred while calling z:org.apache.spark.api.python.PythonRDD.collectAndServe.</a:t>
            </a:r>
          </a:p>
          <a:p>
            <a:r>
              <a:rPr lang="en-US" sz="600" dirty="0" smtClean="0"/>
              <a:t>: </a:t>
            </a:r>
            <a:r>
              <a:rPr lang="en-US" sz="600" dirty="0" err="1" smtClean="0"/>
              <a:t>java.lang.OutOfMemoryError</a:t>
            </a:r>
            <a:r>
              <a:rPr lang="en-US" sz="600" dirty="0" smtClean="0"/>
              <a:t>: Java heap space</a:t>
            </a:r>
          </a:p>
          <a:p>
            <a:r>
              <a:rPr lang="en-US" sz="600" dirty="0" smtClean="0"/>
              <a:t>	at org.apache.spark.util.io.ByteArrayChunkOutputStream.allocateNewChunkIfNeeded(ByteArrayChunkOutputStream.scala:66)</a:t>
            </a:r>
          </a:p>
          <a:p>
            <a:r>
              <a:rPr lang="en-US" sz="600" dirty="0" smtClean="0"/>
              <a:t>	at </a:t>
            </a:r>
            <a:r>
              <a:rPr lang="en-US" sz="600" dirty="0" err="1" smtClean="0"/>
              <a:t>org.apache.spark.util.io.ByteArrayChunkOutputStream.write</a:t>
            </a:r>
            <a:r>
              <a:rPr lang="en-US" sz="600" dirty="0" smtClean="0"/>
              <a:t>(ByteArrayChunkOutputStream.scala:55)</a:t>
            </a:r>
          </a:p>
          <a:p>
            <a:r>
              <a:rPr lang="en-US" sz="600" dirty="0" smtClean="0"/>
              <a:t>	at </a:t>
            </a:r>
            <a:r>
              <a:rPr lang="en-US" sz="600" dirty="0" err="1" smtClean="0"/>
              <a:t>org.xerial.snappy.SnappyOutputStream.dumpOutput</a:t>
            </a:r>
            <a:r>
              <a:rPr lang="en-US" sz="600" dirty="0" smtClean="0"/>
              <a:t>(SnappyOutputStream.java:343)</a:t>
            </a:r>
          </a:p>
          <a:p>
            <a:endParaRPr lang="en-US" sz="600" dirty="0" smtClean="0"/>
          </a:p>
          <a:p>
            <a:r>
              <a:rPr lang="en-US" sz="600" dirty="0" smtClean="0"/>
              <a:t>Exception in thread "dag-scheduler-event-loop" </a:t>
            </a:r>
            <a:r>
              <a:rPr lang="en-US" sz="600" dirty="0" err="1" smtClean="0"/>
              <a:t>java.lang.OutOfMemoryError</a:t>
            </a:r>
            <a:r>
              <a:rPr lang="en-US" sz="600" dirty="0" smtClean="0"/>
              <a:t>: Java heap space</a:t>
            </a:r>
          </a:p>
          <a:p>
            <a:r>
              <a:rPr lang="en-US" sz="600" dirty="0" smtClean="0"/>
              <a:t>	at org.apache.spark.util.io.ByteArrayChunkOutputStream.allocateNewChunkIfNeeded(ByteArrayChunkOutputStream.scala:66)</a:t>
            </a:r>
          </a:p>
          <a:p>
            <a:r>
              <a:rPr lang="en-US" sz="600" dirty="0" smtClean="0"/>
              <a:t>	at </a:t>
            </a:r>
            <a:r>
              <a:rPr lang="en-US" sz="600" dirty="0" err="1" smtClean="0"/>
              <a:t>org.apache.spark.util.io.ByteArrayChunkOutputStream.write</a:t>
            </a:r>
            <a:r>
              <a:rPr lang="en-US" sz="600" dirty="0" smtClean="0"/>
              <a:t>(ByteArrayChunkOutputStream.scala:55)</a:t>
            </a:r>
          </a:p>
          <a:p>
            <a:r>
              <a:rPr lang="en-US" sz="600" dirty="0" smtClean="0"/>
              <a:t>	at </a:t>
            </a:r>
            <a:r>
              <a:rPr lang="en-US" sz="600" dirty="0" err="1" smtClean="0"/>
              <a:t>org.xerial.snappy.SnappyOutputStream.dumpOutput</a:t>
            </a:r>
            <a:r>
              <a:rPr lang="en-US" sz="600" dirty="0" smtClean="0"/>
              <a:t>(SnappyOutputStream.java:343)</a:t>
            </a:r>
          </a:p>
          <a:p>
            <a:endParaRPr lang="en-US" sz="600" dirty="0" smtClean="0"/>
          </a:p>
          <a:p>
            <a:r>
              <a:rPr lang="en-US" sz="600" dirty="0" smtClean="0"/>
              <a:t> WARN </a:t>
            </a:r>
            <a:r>
              <a:rPr lang="en-US" sz="600" dirty="0" err="1" smtClean="0"/>
              <a:t>HeartbeatReceiver</a:t>
            </a:r>
            <a:r>
              <a:rPr lang="en-US" sz="600" dirty="0" smtClean="0"/>
              <a:t>: Removing executor driver with no recent heartbeats: 123084 ms exceeds timeout 120000 ms</a:t>
            </a:r>
          </a:p>
          <a:p>
            <a:endParaRPr lang="en-US" sz="600" dirty="0" smtClean="0"/>
          </a:p>
          <a:p>
            <a:endParaRPr lang="en-US" sz="600" dirty="0" smtClean="0"/>
          </a:p>
          <a:p>
            <a:r>
              <a:rPr lang="en-US" sz="600" dirty="0" err="1" smtClean="0"/>
              <a:t>org.apache.spark.rpc.RpcTimeoutException</a:t>
            </a:r>
            <a:r>
              <a:rPr lang="en-US" sz="600" dirty="0" smtClean="0"/>
              <a:t>: Futures timed out after [120 seconds]. This timeout is controlled by </a:t>
            </a:r>
            <a:r>
              <a:rPr lang="en-US" sz="600" dirty="0" err="1" smtClean="0"/>
              <a:t>spark.rpc.askTimeout</a:t>
            </a:r>
            <a:endParaRPr lang="en-US" sz="600" dirty="0" smtClean="0"/>
          </a:p>
          <a:p>
            <a:endParaRPr lang="en-US" sz="800" dirty="0" smtClean="0"/>
          </a:p>
          <a:p>
            <a:endParaRPr lang="en-US" sz="800" dirty="0" smtClean="0"/>
          </a:p>
        </p:txBody>
      </p:sp>
      <p:sp>
        <p:nvSpPr>
          <p:cNvPr id="3" name="Title 2"/>
          <p:cNvSpPr>
            <a:spLocks noGrp="1"/>
          </p:cNvSpPr>
          <p:nvPr>
            <p:ph type="title"/>
          </p:nvPr>
        </p:nvSpPr>
        <p:spPr/>
        <p:txBody>
          <a:bodyPr/>
          <a:lstStyle/>
          <a:p>
            <a:r>
              <a:rPr lang="en-US" dirty="0" smtClean="0"/>
              <a:t>Just :::: </a:t>
            </a:r>
            <a:r>
              <a:rPr lang="en-US" dirty="0" err="1" smtClean="0"/>
              <a:t>foreachRDD</a:t>
            </a:r>
            <a:r>
              <a:rPr lang="en-US" dirty="0" smtClean="0"/>
              <a:t>(collect())</a:t>
            </a:r>
            <a:endParaRPr lang="en-US" dirty="0"/>
          </a:p>
        </p:txBody>
      </p:sp>
      <p:sp>
        <p:nvSpPr>
          <p:cNvPr id="4" name="Content Placeholder 3"/>
          <p:cNvSpPr>
            <a:spLocks noGrp="1"/>
          </p:cNvSpPr>
          <p:nvPr>
            <p:ph sz="quarter" idx="10"/>
          </p:nvPr>
        </p:nvSpPr>
        <p:spPr/>
        <p:txBody>
          <a:bodyPr/>
          <a:lstStyle/>
          <a:p>
            <a:r>
              <a:rPr lang="en-US" dirty="0" smtClean="0"/>
              <a:t>when </a:t>
            </a:r>
            <a:r>
              <a:rPr lang="en-US" dirty="0" err="1" smtClean="0"/>
              <a:t>i</a:t>
            </a:r>
            <a:r>
              <a:rPr lang="en-US" dirty="0" smtClean="0"/>
              <a:t> use the </a:t>
            </a:r>
            <a:r>
              <a:rPr lang="en-US" dirty="0" err="1" smtClean="0"/>
              <a:t>kafka</a:t>
            </a:r>
            <a:r>
              <a:rPr lang="en-US" dirty="0" smtClean="0"/>
              <a:t> streaming with spark, the </a:t>
            </a:r>
            <a:r>
              <a:rPr lang="en-US" dirty="0" err="1" smtClean="0"/>
              <a:t>rdds</a:t>
            </a:r>
            <a:r>
              <a:rPr lang="en-US" dirty="0" smtClean="0"/>
              <a:t> store in memory and never be </a:t>
            </a:r>
            <a:r>
              <a:rPr lang="en-US" dirty="0" err="1" smtClean="0"/>
              <a:t>realesed</a:t>
            </a:r>
            <a:r>
              <a:rPr lang="en-US" dirty="0" smtClean="0"/>
              <a:t>, so OOM will happen after time. how can </a:t>
            </a:r>
            <a:r>
              <a:rPr lang="en-US" dirty="0" err="1" smtClean="0"/>
              <a:t>i</a:t>
            </a:r>
            <a:r>
              <a:rPr lang="en-US" dirty="0" smtClean="0"/>
              <a:t> release these </a:t>
            </a:r>
            <a:r>
              <a:rPr lang="en-US" dirty="0" err="1" smtClean="0"/>
              <a:t>rdds</a:t>
            </a:r>
            <a:r>
              <a:rPr lang="en-US" dirty="0" smtClean="0"/>
              <a:t>? </a:t>
            </a:r>
            <a:r>
              <a:rPr lang="en-US" dirty="0" err="1" smtClean="0"/>
              <a:t>i</a:t>
            </a:r>
            <a:r>
              <a:rPr lang="en-US" dirty="0" smtClean="0"/>
              <a:t> have used </a:t>
            </a:r>
            <a:r>
              <a:rPr lang="en-US" dirty="0" err="1" smtClean="0"/>
              <a:t>StorageLevel.NONE</a:t>
            </a:r>
            <a:r>
              <a:rPr lang="en-US" dirty="0" smtClean="0"/>
              <a:t>, but it didn't </a:t>
            </a:r>
            <a:r>
              <a:rPr lang="en-US" dirty="0" err="1" smtClean="0"/>
              <a:t>work.please</a:t>
            </a:r>
            <a:r>
              <a:rPr lang="en-US" dirty="0" smtClean="0"/>
              <a:t> help me , thanks!</a:t>
            </a:r>
          </a:p>
          <a:p>
            <a:r>
              <a:rPr lang="en-US" dirty="0" smtClean="0"/>
              <a:t>the problem I'm having is that I am getting a Java heap space error that I don't know how to address. How do I view my current Java heap setting, and how do I increase it within the context of my setup. The error message I'm getting follows:</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t>Dumping a JVM’s heap is an extremely useful tool </a:t>
            </a:r>
            <a:endParaRPr lang="en-US" dirty="0"/>
          </a:p>
        </p:txBody>
      </p:sp>
      <p:sp>
        <p:nvSpPr>
          <p:cNvPr id="4" name="Content Placeholder 3"/>
          <p:cNvSpPr>
            <a:spLocks noGrp="1"/>
          </p:cNvSpPr>
          <p:nvPr>
            <p:ph sz="quarter" idx="10"/>
          </p:nvPr>
        </p:nvSpPr>
        <p:spPr/>
        <p:txBody>
          <a:bodyPr/>
          <a:lstStyle/>
          <a:p>
            <a:r>
              <a:rPr lang="en-US" dirty="0" smtClean="0">
                <a:hlinkClick r:id="rId2"/>
              </a:rPr>
              <a:t>http://blogs.atlassian.com/2013/03/so-you-want-your-jvms-heap/</a:t>
            </a:r>
            <a:endParaRPr lang="en-US" dirty="0" smtClean="0"/>
          </a:p>
          <a:p>
            <a:r>
              <a:rPr lang="en-US" dirty="0" smtClean="0">
                <a:hlinkClick r:id="rId3"/>
              </a:rPr>
              <a:t>http://www.cockybook.com/?p=631</a:t>
            </a:r>
            <a:endParaRPr lang="en-US" dirty="0" smtClean="0"/>
          </a:p>
          <a:p>
            <a:r>
              <a:rPr lang="en-US" dirty="0" smtClean="0">
                <a:hlinkClick r:id="rId4"/>
              </a:rPr>
              <a:t>http://blog.163.com/shexinyang@126/blog/static/13673931220141192319439/</a:t>
            </a:r>
            <a:endParaRPr lang="en-US" dirty="0" smtClean="0"/>
          </a:p>
          <a:p>
            <a:r>
              <a:rPr lang="en-US" dirty="0" smtClean="0">
                <a:hlinkClick r:id="rId5"/>
              </a:rPr>
              <a:t>https://issues.apache.org/jira/browse/SPARK-7053</a:t>
            </a:r>
            <a:endParaRPr lang="en-US" dirty="0" smtClean="0"/>
          </a:p>
          <a:p>
            <a:endParaRPr lang="en-US" dirty="0" smtClean="0"/>
          </a:p>
          <a:p>
            <a:endParaRPr lang="en-US" dirty="0" smtClean="0"/>
          </a:p>
          <a:p>
            <a:endParaRPr lang="en-US" dirty="0" smtClean="0"/>
          </a:p>
          <a:p>
            <a:endParaRPr lang="en-US" dirty="0"/>
          </a:p>
        </p:txBody>
      </p:sp>
      <p:pic>
        <p:nvPicPr>
          <p:cNvPr id="1026" name="Picture 2"/>
          <p:cNvPicPr>
            <a:picLocks noChangeAspect="1" noChangeArrowheads="1"/>
          </p:cNvPicPr>
          <p:nvPr/>
        </p:nvPicPr>
        <p:blipFill>
          <a:blip r:embed="rId6" cstate="print"/>
          <a:srcRect/>
          <a:stretch>
            <a:fillRect/>
          </a:stretch>
        </p:blipFill>
        <p:spPr bwMode="auto">
          <a:xfrm>
            <a:off x="152400" y="990600"/>
            <a:ext cx="3694355" cy="990600"/>
          </a:xfrm>
          <a:prstGeom prst="rect">
            <a:avLst/>
          </a:prstGeom>
          <a:noFill/>
          <a:ln w="9525">
            <a:noFill/>
            <a:miter lim="800000"/>
            <a:headEnd/>
            <a:tailEnd/>
          </a:ln>
        </p:spPr>
      </p:pic>
      <p:pic>
        <p:nvPicPr>
          <p:cNvPr id="1027" name="Picture 3"/>
          <p:cNvPicPr>
            <a:picLocks noChangeAspect="1" noChangeArrowheads="1"/>
          </p:cNvPicPr>
          <p:nvPr/>
        </p:nvPicPr>
        <p:blipFill>
          <a:blip r:embed="rId7" cstate="print"/>
          <a:srcRect/>
          <a:stretch>
            <a:fillRect/>
          </a:stretch>
        </p:blipFill>
        <p:spPr bwMode="auto">
          <a:xfrm>
            <a:off x="152400" y="2133600"/>
            <a:ext cx="3620504" cy="1752600"/>
          </a:xfrm>
          <a:prstGeom prst="rect">
            <a:avLst/>
          </a:prstGeom>
          <a:noFill/>
          <a:ln w="9525">
            <a:noFill/>
            <a:miter lim="800000"/>
            <a:headEnd/>
            <a:tailEnd/>
          </a:ln>
        </p:spPr>
      </p:pic>
      <p:pic>
        <p:nvPicPr>
          <p:cNvPr id="1028" name="Picture 4"/>
          <p:cNvPicPr>
            <a:picLocks noChangeAspect="1" noChangeArrowheads="1"/>
          </p:cNvPicPr>
          <p:nvPr/>
        </p:nvPicPr>
        <p:blipFill>
          <a:blip r:embed="rId8" cstate="print"/>
          <a:srcRect/>
          <a:stretch>
            <a:fillRect/>
          </a:stretch>
        </p:blipFill>
        <p:spPr bwMode="auto">
          <a:xfrm>
            <a:off x="3962400" y="914399"/>
            <a:ext cx="3352800" cy="152832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Sorry but this was totally my mistake. In my persistence logic, I was creating </a:t>
            </a:r>
            <a:r>
              <a:rPr lang="en-US" dirty="0" err="1" smtClean="0"/>
              <a:t>async</a:t>
            </a:r>
            <a:r>
              <a:rPr lang="en-US" dirty="0" smtClean="0"/>
              <a:t> http client instance in RDD </a:t>
            </a:r>
            <a:r>
              <a:rPr lang="en-US" dirty="0" err="1" smtClean="0"/>
              <a:t>foreach</a:t>
            </a:r>
            <a:r>
              <a:rPr lang="en-US" dirty="0" smtClean="0"/>
              <a:t> but was never closing it leading to memory leaks.</a:t>
            </a:r>
          </a:p>
          <a:p>
            <a:r>
              <a:rPr lang="en-US" dirty="0" smtClean="0"/>
              <a:t/>
            </a:r>
            <a:br>
              <a:rPr lang="en-US" dirty="0" smtClean="0"/>
            </a:b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http://apache-spark-user-list.1001560.n3.nabble.com/Out-of-memory-with-Spark-Streaming-td13981.html</a:t>
            </a:r>
            <a:endParaRPr lang="en-US" dirty="0" smtClean="0"/>
          </a:p>
          <a:p>
            <a:r>
              <a:rPr lang="en-US" dirty="0" smtClean="0">
                <a:hlinkClick r:id="rId3"/>
              </a:rPr>
              <a:t>https://github.com/joychugh/learning-kafka/blob/545c23106e031a0b8cbab11ea23ae994d090ddb2/main.py</a:t>
            </a:r>
            <a:endParaRPr lang="en-US" dirty="0" smtClean="0"/>
          </a:p>
          <a:p>
            <a:endParaRPr lang="en-US" dirty="0" smtClean="0"/>
          </a:p>
          <a:p>
            <a:endParaRPr lang="en-US" dirty="0" smtClean="0"/>
          </a:p>
          <a:p>
            <a:endParaRPr lang="en-US" dirty="0"/>
          </a:p>
        </p:txBody>
      </p:sp>
      <p:pic>
        <p:nvPicPr>
          <p:cNvPr id="3076" name="Picture 4"/>
          <p:cNvPicPr>
            <a:picLocks noChangeAspect="1" noChangeArrowheads="1"/>
          </p:cNvPicPr>
          <p:nvPr/>
        </p:nvPicPr>
        <p:blipFill>
          <a:blip r:embed="rId4" cstate="print"/>
          <a:srcRect/>
          <a:stretch>
            <a:fillRect/>
          </a:stretch>
        </p:blipFill>
        <p:spPr bwMode="auto">
          <a:xfrm>
            <a:off x="3975665" y="1447800"/>
            <a:ext cx="3339535" cy="2295525"/>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152400" y="1371600"/>
            <a:ext cx="3789546" cy="30585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fontScale="92500"/>
          </a:bodyPr>
          <a:lstStyle/>
          <a:p>
            <a:pPr>
              <a:buNone/>
            </a:pPr>
            <a:r>
              <a:rPr lang="en-US" dirty="0" smtClean="0">
                <a:solidFill>
                  <a:srgbClr val="FF0000"/>
                </a:solidFill>
              </a:rPr>
              <a:t>I have a few suggestions:</a:t>
            </a:r>
          </a:p>
          <a:p>
            <a:r>
              <a:rPr lang="en-US" dirty="0" smtClean="0"/>
              <a:t>If your nodes have 6g, then use 6g rather than 4g, </a:t>
            </a:r>
            <a:r>
              <a:rPr lang="en-US" dirty="0" err="1" smtClean="0"/>
              <a:t>spark.executor.memory</a:t>
            </a:r>
            <a:r>
              <a:rPr lang="en-US" dirty="0" smtClean="0"/>
              <a:t>=6g. Make </a:t>
            </a:r>
            <a:r>
              <a:rPr lang="en-US" dirty="0" err="1" smtClean="0"/>
              <a:t>sure</a:t>
            </a:r>
            <a:r>
              <a:rPr lang="en-US" b="1" dirty="0" err="1" smtClean="0"/>
              <a:t>you're</a:t>
            </a:r>
            <a:r>
              <a:rPr lang="en-US" b="1" dirty="0" smtClean="0"/>
              <a:t> using all the memory</a:t>
            </a:r>
            <a:r>
              <a:rPr lang="en-US" dirty="0" smtClean="0"/>
              <a:t> by checking the UI (it will say how much </a:t>
            </a:r>
            <a:r>
              <a:rPr lang="en-US" dirty="0" err="1" smtClean="0"/>
              <a:t>mem</a:t>
            </a:r>
            <a:r>
              <a:rPr lang="en-US" dirty="0" smtClean="0"/>
              <a:t> you're using)</a:t>
            </a:r>
          </a:p>
          <a:p>
            <a:r>
              <a:rPr lang="en-US" dirty="0" smtClean="0"/>
              <a:t>Try using more partitions, you should have 2 - 4 per CPU. IME increasing the number of partitions is often the easiest way to make a program more stable (and often faster). For huge amounts of data you may need way more than 4 per CPU, I've had to use 8000 partitions in some cases!</a:t>
            </a:r>
          </a:p>
          <a:p>
            <a:r>
              <a:rPr lang="en-US" dirty="0" smtClean="0"/>
              <a:t>Decrease the </a:t>
            </a:r>
            <a:r>
              <a:rPr lang="en-US" b="1" dirty="0" smtClean="0"/>
              <a:t>fraction of memory reserved for caching</a:t>
            </a:r>
            <a:r>
              <a:rPr lang="en-US" dirty="0" smtClean="0"/>
              <a:t>, using </a:t>
            </a:r>
            <a:r>
              <a:rPr lang="en-US" dirty="0" err="1" smtClean="0"/>
              <a:t>spark.storage.memoryFraction</a:t>
            </a:r>
            <a:r>
              <a:rPr lang="en-US" dirty="0" smtClean="0"/>
              <a:t>. If you don't use cache() or persist in your code, this might as well be 0. It's default is 0.6, which means you only get 0.4 * 4g memory for your heap. IME reducing the </a:t>
            </a:r>
            <a:r>
              <a:rPr lang="en-US" dirty="0" err="1" smtClean="0"/>
              <a:t>mem</a:t>
            </a:r>
            <a:r>
              <a:rPr lang="en-US" dirty="0" smtClean="0"/>
              <a:t> </a:t>
            </a:r>
            <a:r>
              <a:rPr lang="en-US" dirty="0" err="1" smtClean="0"/>
              <a:t>frac</a:t>
            </a:r>
            <a:r>
              <a:rPr lang="en-US" dirty="0" smtClean="0"/>
              <a:t> often makes OOMs go away. </a:t>
            </a:r>
            <a:r>
              <a:rPr lang="en-US" b="1" dirty="0" smtClean="0"/>
              <a:t>UPDATE:</a:t>
            </a:r>
            <a:r>
              <a:rPr lang="en-US" dirty="0" smtClean="0"/>
              <a:t> From spark 1.6 apparently we will no longer need to play with these values, spark will determine them automatically.</a:t>
            </a:r>
          </a:p>
          <a:p>
            <a:r>
              <a:rPr lang="en-US" dirty="0" smtClean="0"/>
              <a:t>Similar to above but </a:t>
            </a:r>
            <a:r>
              <a:rPr lang="en-US" b="1" dirty="0" smtClean="0"/>
              <a:t>shuffle memory fraction</a:t>
            </a:r>
            <a:r>
              <a:rPr lang="en-US" dirty="0" smtClean="0"/>
              <a:t>. If your job need much shuffle memory then set it to a lower value (this might cause your shuffles to spill to disk which can have catastrophic impact on speed). Sometimes when it's a shuffle operation that's </a:t>
            </a:r>
            <a:r>
              <a:rPr lang="en-US" dirty="0" err="1" smtClean="0"/>
              <a:t>OOMing</a:t>
            </a:r>
            <a:r>
              <a:rPr lang="en-US" dirty="0" smtClean="0"/>
              <a:t> you need to do the opposite i.e. set it to something large, like 0.8, or make sure you allow your shuffles to spill to disk (it's the default since 1.0.0).</a:t>
            </a:r>
          </a:p>
          <a:p>
            <a:r>
              <a:rPr lang="en-US" dirty="0" smtClean="0"/>
              <a:t>Watch out for </a:t>
            </a:r>
            <a:r>
              <a:rPr lang="en-US" b="1" dirty="0" smtClean="0"/>
              <a:t>memory leaks</a:t>
            </a:r>
            <a:r>
              <a:rPr lang="en-US" dirty="0" smtClean="0"/>
              <a:t>, these are often caused by accidentally closing over objects you don't need in your lambdas. The way to diagnose is to look out for the "task serialized as XXX bytes" in the logs, if XXX is larger than a few k or more than an MB, you may have a memory leak. See </a:t>
            </a:r>
            <a:r>
              <a:rPr lang="en-US" dirty="0" smtClean="0">
                <a:hlinkClick r:id="rId2"/>
              </a:rPr>
              <a:t>http://stackoverflow.com/a/25270600/1586965</a:t>
            </a:r>
            <a:endParaRPr lang="en-US" dirty="0" smtClean="0"/>
          </a:p>
          <a:p>
            <a:r>
              <a:rPr lang="en-US" dirty="0" smtClean="0"/>
              <a:t>Related to above; use </a:t>
            </a:r>
            <a:r>
              <a:rPr lang="en-US" b="1" dirty="0" smtClean="0"/>
              <a:t>broadcast variables</a:t>
            </a:r>
            <a:r>
              <a:rPr lang="en-US" dirty="0" smtClean="0"/>
              <a:t> if you really do need large objects.</a:t>
            </a:r>
          </a:p>
          <a:p>
            <a:r>
              <a:rPr lang="en-US" dirty="0" smtClean="0">
                <a:hlinkClick r:id="rId3"/>
              </a:rPr>
              <a:t>http://spark.apache.org/docs/1.2.1/configuration.html</a:t>
            </a:r>
            <a:endParaRPr lang="en-US" dirty="0" smtClean="0"/>
          </a:p>
          <a:p>
            <a:r>
              <a:rPr lang="en-US" dirty="0" smtClean="0"/>
              <a:t>EDIT: (So I can </a:t>
            </a:r>
            <a:r>
              <a:rPr lang="en-US" dirty="0" err="1" smtClean="0"/>
              <a:t>google</a:t>
            </a:r>
            <a:r>
              <a:rPr lang="en-US" dirty="0" smtClean="0"/>
              <a:t> myself easier) The following is also indicative of this problem:</a:t>
            </a:r>
          </a:p>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a:buNone/>
            </a:pPr>
            <a:r>
              <a:rPr lang="en-US" dirty="0" smtClean="0"/>
              <a:t>According to the </a:t>
            </a:r>
            <a:r>
              <a:rPr lang="en-US" dirty="0" err="1" smtClean="0"/>
              <a:t>gitbook</a:t>
            </a:r>
            <a:r>
              <a:rPr lang="en-US" dirty="0" smtClean="0"/>
              <a:t> </a:t>
            </a:r>
            <a:r>
              <a:rPr lang="en-US" dirty="0" smtClean="0">
                <a:hlinkClick r:id="rId2"/>
              </a:rPr>
              <a:t>Mastering Apache Spark</a:t>
            </a:r>
            <a:r>
              <a:rPr lang="en-US" dirty="0" smtClean="0"/>
              <a:t> by </a:t>
            </a:r>
            <a:r>
              <a:rPr lang="en-US" dirty="0" err="1" smtClean="0">
                <a:hlinkClick r:id="rId3"/>
              </a:rPr>
              <a:t>Jacek</a:t>
            </a:r>
            <a:r>
              <a:rPr lang="en-US" dirty="0" smtClean="0">
                <a:hlinkClick r:id="rId3"/>
              </a:rPr>
              <a:t> </a:t>
            </a:r>
            <a:r>
              <a:rPr lang="en-US" dirty="0" err="1" smtClean="0">
                <a:hlinkClick r:id="rId3"/>
              </a:rPr>
              <a:t>Laskowski</a:t>
            </a:r>
            <a:r>
              <a:rPr lang="en-US" dirty="0" smtClean="0"/>
              <a:t>:</a:t>
            </a:r>
          </a:p>
          <a:p>
            <a:r>
              <a:rPr lang="en-US" dirty="0" smtClean="0"/>
              <a:t>You can run Spark in local mode. In this non-distributed single-JVM deployment mode, Spark spawns all the execution components - driver, executor, backend, and master - in the same JVM. This is the only mode where a driver is used for execution. </a:t>
            </a:r>
            <a:r>
              <a:rPr lang="en-US" dirty="0" smtClean="0">
                <a:solidFill>
                  <a:srgbClr val="FF0000"/>
                </a:solidFill>
              </a:rPr>
              <a:t>Thus, if you are experiencing OOM errors with the heap, it suffices to adjust the driver-</a:t>
            </a:r>
            <a:r>
              <a:rPr lang="en-US" dirty="0" err="1" smtClean="0">
                <a:solidFill>
                  <a:srgbClr val="FF0000"/>
                </a:solidFill>
              </a:rPr>
              <a:t>memoryrather</a:t>
            </a:r>
            <a:r>
              <a:rPr lang="en-US" dirty="0" smtClean="0">
                <a:solidFill>
                  <a:srgbClr val="FF0000"/>
                </a:solidFill>
              </a:rPr>
              <a:t> than the executor-memory</a:t>
            </a:r>
            <a:r>
              <a:rPr lang="en-US" dirty="0" smtClean="0"/>
              <a:t>.</a:t>
            </a:r>
          </a:p>
          <a:p>
            <a:endParaRPr lang="en-US" dirty="0" smtClean="0"/>
          </a:p>
          <a:p>
            <a:pPr fontAlgn="t"/>
            <a:endParaRPr lang="en-US" dirty="0" smtClean="0"/>
          </a:p>
          <a:p>
            <a:pPr fontAlgn="t"/>
            <a:r>
              <a:rPr lang="en-US" dirty="0" smtClean="0"/>
              <a:t>As far as I see, you have a </a:t>
            </a:r>
            <a:r>
              <a:rPr lang="en-US" dirty="0" err="1" smtClean="0"/>
              <a:t>MemoryError</a:t>
            </a:r>
            <a:r>
              <a:rPr lang="en-US" dirty="0" smtClean="0"/>
              <a:t> with </a:t>
            </a:r>
            <a:r>
              <a:rPr lang="en-US" dirty="0" err="1" smtClean="0"/>
              <a:t>ipython</a:t>
            </a:r>
            <a:r>
              <a:rPr lang="en-US" dirty="0" smtClean="0"/>
              <a:t>. At the same time your </a:t>
            </a:r>
            <a:r>
              <a:rPr lang="en-US" dirty="0" err="1" smtClean="0"/>
              <a:t>p_patterns.take</a:t>
            </a:r>
            <a:r>
              <a:rPr lang="en-US" dirty="0" smtClean="0"/>
              <a:t>(2)works, which means that your RDD is fine.  </a:t>
            </a:r>
            <a:r>
              <a:rPr lang="en-US" dirty="0" smtClean="0">
                <a:solidFill>
                  <a:srgbClr val="FF0000"/>
                </a:solidFill>
              </a:rPr>
              <a:t>So, can it be that simple, that you only need to cache your RDD before using it? Like</a:t>
            </a:r>
          </a:p>
          <a:p>
            <a:pPr algn="ctr"/>
            <a:r>
              <a:rPr lang="en-US" dirty="0" err="1" smtClean="0">
                <a:solidFill>
                  <a:srgbClr val="303336"/>
                </a:solidFill>
                <a:latin typeface="Arial"/>
              </a:rPr>
              <a:t>p_patterns</a:t>
            </a:r>
            <a:r>
              <a:rPr lang="en-US" dirty="0" smtClean="0">
                <a:solidFill>
                  <a:srgbClr val="303336"/>
                </a:solidFill>
                <a:latin typeface="Arial"/>
              </a:rPr>
              <a:t> = p_split.map(</a:t>
            </a:r>
            <a:r>
              <a:rPr lang="en-US" dirty="0" smtClean="0">
                <a:solidFill>
                  <a:srgbClr val="101094"/>
                </a:solidFill>
                <a:latin typeface="Arial"/>
              </a:rPr>
              <a:t>lambda</a:t>
            </a:r>
            <a:r>
              <a:rPr lang="en-US" dirty="0" smtClean="0">
                <a:solidFill>
                  <a:srgbClr val="303336"/>
                </a:solidFill>
                <a:latin typeface="Arial"/>
              </a:rPr>
              <a:t> (</a:t>
            </a:r>
            <a:r>
              <a:rPr lang="en-US" dirty="0" err="1" smtClean="0">
                <a:solidFill>
                  <a:srgbClr val="303336"/>
                </a:solidFill>
                <a:latin typeface="Arial"/>
              </a:rPr>
              <a:t>x,y</a:t>
            </a:r>
            <a:r>
              <a:rPr lang="en-US" dirty="0" smtClean="0">
                <a:solidFill>
                  <a:srgbClr val="303336"/>
                </a:solidFill>
                <a:latin typeface="Arial"/>
              </a:rPr>
              <a:t>): (patterns1(x), y)).cache()</a:t>
            </a:r>
            <a:endParaRPr lang="en-US" dirty="0" smtClean="0">
              <a:solidFill>
                <a:srgbClr val="242729"/>
              </a:solidFill>
              <a:latin typeface="Arial"/>
            </a:endParaRPr>
          </a:p>
          <a:p>
            <a:r>
              <a:rPr lang="en-US" dirty="0" smtClean="0"/>
              <a:t/>
            </a:r>
            <a:br>
              <a:rPr lang="en-US" dirty="0" smtClean="0"/>
            </a:br>
            <a:endParaRPr lang="en-US" dirty="0" smtClean="0">
              <a:solidFill>
                <a:srgbClr val="FF0000"/>
              </a:solidFill>
            </a:endParaRPr>
          </a:p>
          <a:p>
            <a:r>
              <a:rPr lang="en-US" dirty="0" smtClean="0"/>
              <a:t/>
            </a:r>
            <a:br>
              <a:rPr lang="en-US" dirty="0" smtClean="0"/>
            </a:b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err="1" smtClean="0">
                <a:solidFill>
                  <a:srgbClr val="FF0000"/>
                </a:solidFill>
              </a:rPr>
              <a:t>foreach</a:t>
            </a:r>
            <a:r>
              <a:rPr lang="en-US" dirty="0" smtClean="0"/>
              <a:t> auto run the loop on many nodes.</a:t>
            </a:r>
          </a:p>
          <a:p>
            <a:r>
              <a:rPr lang="en-US" dirty="0" smtClean="0"/>
              <a:t>However, sometimes you want to do some operations on each node. For example, make a connection to database. You can not just make a connection and pass it into the </a:t>
            </a:r>
            <a:r>
              <a:rPr lang="en-US" dirty="0" err="1" smtClean="0"/>
              <a:t>foreach</a:t>
            </a:r>
            <a:r>
              <a:rPr lang="en-US" dirty="0" smtClean="0"/>
              <a:t> function: the connection is only made on one node.</a:t>
            </a:r>
          </a:p>
          <a:p>
            <a:r>
              <a:rPr lang="en-US" dirty="0" smtClean="0"/>
              <a:t>So with </a:t>
            </a:r>
            <a:r>
              <a:rPr lang="en-US" dirty="0" err="1" smtClean="0">
                <a:solidFill>
                  <a:srgbClr val="FF0000"/>
                </a:solidFill>
              </a:rPr>
              <a:t>foreachPartition</a:t>
            </a:r>
            <a:r>
              <a:rPr lang="en-US" dirty="0" smtClean="0"/>
              <a:t>, you can make a connection to database on each node before running the loop.</a:t>
            </a:r>
          </a:p>
          <a:p>
            <a:pPr>
              <a:buNone/>
            </a:pPr>
            <a:r>
              <a:rPr lang="en-US" dirty="0" smtClean="0"/>
              <a:t>**********************</a:t>
            </a:r>
          </a:p>
          <a:p>
            <a:endParaRPr lang="en-US" dirty="0" smtClean="0"/>
          </a:p>
          <a:p>
            <a:endParaRPr lang="en-US" dirty="0" smtClean="0"/>
          </a:p>
        </p:txBody>
      </p:sp>
      <p:sp>
        <p:nvSpPr>
          <p:cNvPr id="3" name="Title 2"/>
          <p:cNvSpPr>
            <a:spLocks noGrp="1"/>
          </p:cNvSpPr>
          <p:nvPr>
            <p:ph type="title"/>
          </p:nvPr>
        </p:nvSpPr>
        <p:spPr/>
        <p:txBody>
          <a:bodyPr>
            <a:normAutofit fontScale="90000"/>
          </a:bodyPr>
          <a:lstStyle/>
          <a:p>
            <a:r>
              <a:rPr lang="en-US" dirty="0" smtClean="0">
                <a:hlinkClick r:id="rId2"/>
              </a:rPr>
              <a:t>Spark runs out of memory when grouping by key</a:t>
            </a:r>
            <a:endParaRPr lang="en-US" dirty="0"/>
          </a:p>
        </p:txBody>
      </p:sp>
      <p:sp>
        <p:nvSpPr>
          <p:cNvPr id="4" name="Content Placeholder 3"/>
          <p:cNvSpPr>
            <a:spLocks noGrp="1"/>
          </p:cNvSpPr>
          <p:nvPr>
            <p:ph sz="quarter" idx="10"/>
          </p:nvPr>
        </p:nvSpPr>
        <p:spPr/>
        <p:txBody>
          <a:bodyPr/>
          <a:lstStyle/>
          <a:p>
            <a:r>
              <a:rPr lang="en-US" dirty="0" smtClean="0">
                <a:hlinkClick r:id="rId2"/>
              </a:rPr>
              <a:t>http://stackoverflow.com/questions/22637518/spark-runs-out-of-memory-when-grouping-by-key</a:t>
            </a:r>
            <a:endParaRPr lang="en-US" dirty="0" smtClean="0"/>
          </a:p>
          <a:p>
            <a:endParaRPr lang="en-US" dirty="0"/>
          </a:p>
        </p:txBody>
      </p:sp>
      <p:pic>
        <p:nvPicPr>
          <p:cNvPr id="29699" name="Picture 3"/>
          <p:cNvPicPr>
            <a:picLocks noChangeAspect="1" noChangeArrowheads="1"/>
          </p:cNvPicPr>
          <p:nvPr/>
        </p:nvPicPr>
        <p:blipFill>
          <a:blip r:embed="rId3" cstate="print"/>
          <a:srcRect/>
          <a:stretch>
            <a:fillRect/>
          </a:stretch>
        </p:blipFill>
        <p:spPr bwMode="auto">
          <a:xfrm>
            <a:off x="152400" y="2209800"/>
            <a:ext cx="3505200" cy="857071"/>
          </a:xfrm>
          <a:prstGeom prst="rect">
            <a:avLst/>
          </a:prstGeom>
          <a:noFill/>
          <a:ln w="9525">
            <a:noFill/>
            <a:miter lim="800000"/>
            <a:headEnd/>
            <a:tailEnd/>
          </a:ln>
        </p:spPr>
      </p:pic>
      <p:pic>
        <p:nvPicPr>
          <p:cNvPr id="29700" name="Picture 4"/>
          <p:cNvPicPr>
            <a:picLocks noChangeAspect="1" noChangeArrowheads="1"/>
          </p:cNvPicPr>
          <p:nvPr/>
        </p:nvPicPr>
        <p:blipFill>
          <a:blip r:embed="rId4" cstate="print"/>
          <a:srcRect/>
          <a:stretch>
            <a:fillRect/>
          </a:stretch>
        </p:blipFill>
        <p:spPr bwMode="auto">
          <a:xfrm>
            <a:off x="228600" y="3276600"/>
            <a:ext cx="3305717" cy="609600"/>
          </a:xfrm>
          <a:prstGeom prst="rect">
            <a:avLst/>
          </a:prstGeom>
          <a:noFill/>
          <a:ln w="9525">
            <a:noFill/>
            <a:miter lim="800000"/>
            <a:headEnd/>
            <a:tailEnd/>
          </a:ln>
        </p:spPr>
      </p:pic>
      <p:pic>
        <p:nvPicPr>
          <p:cNvPr id="29701" name="Picture 5"/>
          <p:cNvPicPr>
            <a:picLocks noChangeAspect="1" noChangeArrowheads="1"/>
          </p:cNvPicPr>
          <p:nvPr/>
        </p:nvPicPr>
        <p:blipFill>
          <a:blip r:embed="rId5" cstate="print"/>
          <a:srcRect/>
          <a:stretch>
            <a:fillRect/>
          </a:stretch>
        </p:blipFill>
        <p:spPr bwMode="auto">
          <a:xfrm>
            <a:off x="3781425" y="2805982"/>
            <a:ext cx="3533775" cy="2680418"/>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fontScale="92500"/>
          </a:bodyPr>
          <a:lstStyle/>
          <a:p>
            <a:r>
              <a:rPr lang="en-US" altLang="zh-CN" b="1" dirty="0" smtClean="0"/>
              <a:t>Shallow Size</a:t>
            </a:r>
            <a:r>
              <a:rPr lang="zh-CN" altLang="en-US" b="1" dirty="0" smtClean="0"/>
              <a:t>是对象本身占据的内存的大小，不包含其引用的对象。对于常规对象（非数组）的</a:t>
            </a:r>
            <a:r>
              <a:rPr lang="en-US" altLang="zh-CN" b="1" dirty="0" smtClean="0"/>
              <a:t>Shallow Size</a:t>
            </a:r>
            <a:r>
              <a:rPr lang="zh-CN" altLang="en-US" b="1" dirty="0" smtClean="0"/>
              <a:t>由其成员变量的数量和类型来定，而数组的</a:t>
            </a:r>
            <a:r>
              <a:rPr lang="en-US" altLang="zh-CN" b="1" dirty="0" err="1" smtClean="0"/>
              <a:t>ShallowSize</a:t>
            </a:r>
            <a:r>
              <a:rPr lang="zh-CN" altLang="en-US" b="1" dirty="0" smtClean="0"/>
              <a:t>由数组类型和数组长度来决定，它为数组元素大小的总和。</a:t>
            </a:r>
            <a:endParaRPr lang="zh-CN" altLang="en-US" dirty="0" smtClean="0"/>
          </a:p>
          <a:p>
            <a:r>
              <a:rPr lang="en-US" altLang="zh-CN" b="1" dirty="0" smtClean="0"/>
              <a:t>Retained Size=</a:t>
            </a:r>
            <a:r>
              <a:rPr lang="zh-CN" altLang="en-US" b="1" dirty="0" smtClean="0"/>
              <a:t>当前对象大小</a:t>
            </a:r>
            <a:r>
              <a:rPr lang="en-US" altLang="zh-CN" b="1" dirty="0" smtClean="0"/>
              <a:t>+</a:t>
            </a:r>
            <a:r>
              <a:rPr lang="zh-CN" altLang="en-US" b="1" dirty="0" smtClean="0"/>
              <a:t>当前对象可直接或间接引用到的对象的大小总和。</a:t>
            </a:r>
            <a:r>
              <a:rPr lang="en-US" altLang="zh-CN" b="1" dirty="0" smtClean="0"/>
              <a:t>(</a:t>
            </a:r>
            <a:r>
              <a:rPr lang="zh-CN" altLang="en-US" b="1" dirty="0" smtClean="0"/>
              <a:t>间接引用的含义：</a:t>
            </a:r>
            <a:r>
              <a:rPr lang="en-US" altLang="zh-CN" b="1" dirty="0" smtClean="0"/>
              <a:t>A-&gt;B-&gt;C,C</a:t>
            </a:r>
            <a:r>
              <a:rPr lang="zh-CN" altLang="en-US" b="1" dirty="0" smtClean="0"/>
              <a:t>就是间接引用</a:t>
            </a:r>
            <a:r>
              <a:rPr lang="en-US" altLang="zh-CN" b="1" dirty="0" smtClean="0"/>
              <a:t>) </a:t>
            </a:r>
            <a:r>
              <a:rPr lang="zh-CN" altLang="en-US" b="1" dirty="0" smtClean="0"/>
              <a:t>，并且排除被</a:t>
            </a:r>
            <a:r>
              <a:rPr lang="en-US" altLang="zh-CN" b="1" dirty="0" smtClean="0"/>
              <a:t>GC Roots</a:t>
            </a:r>
            <a:r>
              <a:rPr lang="zh-CN" altLang="en-US" b="1" dirty="0" smtClean="0"/>
              <a:t>直接或者间接引用的对象</a:t>
            </a:r>
            <a:endParaRPr lang="zh-CN" altLang="en-US" dirty="0" smtClean="0"/>
          </a:p>
          <a:p>
            <a:r>
              <a:rPr lang="en-US" altLang="zh-CN" b="1" dirty="0" smtClean="0"/>
              <a:t>(1)</a:t>
            </a:r>
            <a:r>
              <a:rPr lang="zh-CN" altLang="en-US" b="1" dirty="0" smtClean="0"/>
              <a:t>只有强引用的对象（比如集合类型），在其对象中不断引用其他对象，这样才会导致</a:t>
            </a:r>
            <a:r>
              <a:rPr lang="en-US" b="1" dirty="0" smtClean="0"/>
              <a:t>memory leak. </a:t>
            </a:r>
            <a:r>
              <a:rPr lang="zh-CN" altLang="en-US" b="1" dirty="0" smtClean="0"/>
              <a:t>弱引用的对象会被</a:t>
            </a:r>
            <a:r>
              <a:rPr lang="en-US" b="1" dirty="0" smtClean="0"/>
              <a:t>GC</a:t>
            </a:r>
            <a:r>
              <a:rPr lang="zh-CN" altLang="en-US" b="1" dirty="0" smtClean="0"/>
              <a:t>回收从而不会导致</a:t>
            </a:r>
            <a:r>
              <a:rPr lang="en-US" b="1" dirty="0" smtClean="0"/>
              <a:t>memory leak.</a:t>
            </a:r>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dirty="0" smtClean="0"/>
          </a:p>
          <a:p>
            <a:r>
              <a:rPr lang="en-US" b="1" dirty="0" smtClean="0"/>
              <a:t>(2)</a:t>
            </a:r>
            <a:r>
              <a:rPr lang="zh-CN" altLang="en-US" b="1" dirty="0" smtClean="0"/>
              <a:t>对于一个不引用其他自定义类对象的对象，它的</a:t>
            </a:r>
            <a:r>
              <a:rPr lang="en-US" b="1" dirty="0" smtClean="0"/>
              <a:t>Shallow Heap</a:t>
            </a:r>
            <a:r>
              <a:rPr lang="zh-CN" altLang="en-US" b="1" dirty="0" smtClean="0"/>
              <a:t>大小和</a:t>
            </a:r>
            <a:r>
              <a:rPr lang="en-US" b="1" dirty="0" smtClean="0"/>
              <a:t>Retained Heap</a:t>
            </a:r>
            <a:r>
              <a:rPr lang="zh-CN" altLang="en-US" b="1" dirty="0" smtClean="0"/>
              <a:t>大小相等，并且这个大小为这个对象的对象头（取决于平台是</a:t>
            </a:r>
            <a:r>
              <a:rPr lang="en-US" altLang="zh-CN" b="1" dirty="0" smtClean="0"/>
              <a:t>32</a:t>
            </a:r>
            <a:r>
              <a:rPr lang="zh-CN" altLang="en-US" b="1" dirty="0" smtClean="0"/>
              <a:t>位还是</a:t>
            </a:r>
            <a:r>
              <a:rPr lang="en-US" altLang="zh-CN" b="1" dirty="0" smtClean="0"/>
              <a:t>64</a:t>
            </a:r>
            <a:r>
              <a:rPr lang="zh-CN" altLang="en-US" b="1" dirty="0" smtClean="0"/>
              <a:t>位） 和所有成员变量的按照类型计算出的大小（如果是对象引用就是</a:t>
            </a:r>
            <a:r>
              <a:rPr lang="en-US" altLang="zh-CN" b="1" dirty="0" smtClean="0"/>
              <a:t>4</a:t>
            </a:r>
            <a:r>
              <a:rPr lang="zh-CN" altLang="en-US" b="1" dirty="0" smtClean="0"/>
              <a:t>个</a:t>
            </a:r>
            <a:r>
              <a:rPr lang="en-US" b="1" dirty="0" smtClean="0"/>
              <a:t>byte</a:t>
            </a:r>
            <a:r>
              <a:rPr lang="zh-CN" altLang="en-US" b="1" dirty="0" smtClean="0"/>
              <a:t>或者</a:t>
            </a:r>
            <a:r>
              <a:rPr lang="en-US" altLang="zh-CN" b="1" dirty="0" smtClean="0"/>
              <a:t>8</a:t>
            </a:r>
            <a:r>
              <a:rPr lang="zh-CN" altLang="en-US" b="1" dirty="0" smtClean="0"/>
              <a:t>个</a:t>
            </a:r>
            <a:r>
              <a:rPr lang="en-US" b="1" dirty="0" smtClean="0"/>
              <a:t>byte，</a:t>
            </a:r>
            <a:r>
              <a:rPr lang="zh-CN" altLang="en-US" b="1" dirty="0" smtClean="0"/>
              <a:t>也取决于平台是</a:t>
            </a:r>
            <a:r>
              <a:rPr lang="en-US" altLang="zh-CN" b="1" dirty="0" smtClean="0"/>
              <a:t>32</a:t>
            </a:r>
            <a:r>
              <a:rPr lang="zh-CN" altLang="en-US" b="1" dirty="0" smtClean="0"/>
              <a:t>位还是</a:t>
            </a:r>
            <a:r>
              <a:rPr lang="en-US" altLang="zh-CN" b="1" dirty="0" smtClean="0"/>
              <a:t>64</a:t>
            </a:r>
            <a:r>
              <a:rPr lang="zh-CN" altLang="en-US" b="1" dirty="0" smtClean="0"/>
              <a:t>位，这决定了你寻址用的地址的尺寸）的总和，并且做补位操作。</a:t>
            </a:r>
            <a:endParaRPr lang="zh-CN" altLang="en-US" dirty="0" smtClean="0"/>
          </a:p>
          <a:p>
            <a:r>
              <a:rPr lang="en-US" altLang="zh-CN" b="1" dirty="0" smtClean="0"/>
              <a:t>(3)</a:t>
            </a:r>
            <a:r>
              <a:rPr lang="zh-CN" altLang="en-US" b="1" dirty="0" smtClean="0"/>
              <a:t>对于一个引用其他自定义类对象的对象，它的</a:t>
            </a:r>
            <a:r>
              <a:rPr lang="en-US" b="1" dirty="0" smtClean="0"/>
              <a:t>Shallow Heap</a:t>
            </a:r>
            <a:r>
              <a:rPr lang="zh-CN" altLang="en-US" b="1" dirty="0" smtClean="0"/>
              <a:t>大小和</a:t>
            </a:r>
            <a:r>
              <a:rPr lang="en-US" b="1" dirty="0" smtClean="0"/>
              <a:t>Retained Heap</a:t>
            </a:r>
            <a:r>
              <a:rPr lang="zh-CN" altLang="en-US" b="1" dirty="0" smtClean="0"/>
              <a:t>大小不相等，</a:t>
            </a:r>
            <a:r>
              <a:rPr lang="en-US" b="1" dirty="0" smtClean="0"/>
              <a:t>Retained Heap</a:t>
            </a:r>
            <a:r>
              <a:rPr lang="zh-CN" altLang="en-US" b="1" dirty="0" smtClean="0"/>
              <a:t>尺寸为该对象自己的</a:t>
            </a:r>
            <a:r>
              <a:rPr lang="en-US" b="1" dirty="0" smtClean="0"/>
              <a:t>Shallow Heap</a:t>
            </a:r>
            <a:r>
              <a:rPr lang="zh-CN" altLang="en-US" b="1" dirty="0" smtClean="0"/>
              <a:t>大小加上它所有直接或者间接引用到的对象的大小的总和（不包括被</a:t>
            </a:r>
            <a:r>
              <a:rPr lang="en-US" b="1" dirty="0" smtClean="0"/>
              <a:t>GC Root</a:t>
            </a:r>
            <a:r>
              <a:rPr lang="zh-CN" altLang="en-US" b="1" dirty="0" smtClean="0"/>
              <a:t>直接间接引用的对象）</a:t>
            </a:r>
            <a:endParaRPr lang="zh-CN" altLang="en-US" dirty="0" smtClean="0"/>
          </a:p>
          <a:p>
            <a:endParaRPr lang="en-US" dirty="0"/>
          </a:p>
        </p:txBody>
      </p:sp>
      <p:sp>
        <p:nvSpPr>
          <p:cNvPr id="3" name="Title 2"/>
          <p:cNvSpPr>
            <a:spLocks noGrp="1"/>
          </p:cNvSpPr>
          <p:nvPr>
            <p:ph type="title"/>
          </p:nvPr>
        </p:nvSpPr>
        <p:spPr/>
        <p:txBody>
          <a:bodyPr/>
          <a:lstStyle/>
          <a:p>
            <a:r>
              <a:rPr lang="en-US" dirty="0" smtClean="0"/>
              <a:t>java :: memory leak</a:t>
            </a:r>
            <a:endParaRPr lang="en-US" dirty="0"/>
          </a:p>
        </p:txBody>
      </p:sp>
      <p:sp>
        <p:nvSpPr>
          <p:cNvPr id="4" name="Content Placeholder 3"/>
          <p:cNvSpPr>
            <a:spLocks noGrp="1"/>
          </p:cNvSpPr>
          <p:nvPr>
            <p:ph sz="quarter" idx="10"/>
          </p:nvPr>
        </p:nvSpPr>
        <p:spPr/>
        <p:txBody>
          <a:bodyPr/>
          <a:lstStyle/>
          <a:p>
            <a:r>
              <a:rPr lang="en-US" dirty="0" smtClean="0">
                <a:hlinkClick r:id="rId2"/>
              </a:rPr>
              <a:t>http://www.tuicool.com/articles/3yMN7z</a:t>
            </a:r>
            <a:endParaRPr lang="en-US" dirty="0" smtClean="0"/>
          </a:p>
          <a:p>
            <a:endParaRPr lang="en-US" dirty="0"/>
          </a:p>
        </p:txBody>
      </p:sp>
      <p:pic>
        <p:nvPicPr>
          <p:cNvPr id="23554" name="Picture 2"/>
          <p:cNvPicPr>
            <a:picLocks noChangeAspect="1" noChangeArrowheads="1"/>
          </p:cNvPicPr>
          <p:nvPr/>
        </p:nvPicPr>
        <p:blipFill>
          <a:blip r:embed="rId3" cstate="print"/>
          <a:srcRect/>
          <a:stretch>
            <a:fillRect/>
          </a:stretch>
        </p:blipFill>
        <p:spPr bwMode="auto">
          <a:xfrm>
            <a:off x="4038600" y="2133600"/>
            <a:ext cx="2391377" cy="1066800"/>
          </a:xfrm>
          <a:prstGeom prst="rect">
            <a:avLst/>
          </a:prstGeom>
          <a:noFill/>
          <a:ln w="9525">
            <a:noFill/>
            <a:miter lim="800000"/>
            <a:headEnd/>
            <a:tailEnd/>
          </a:ln>
        </p:spPr>
      </p:pic>
      <p:pic>
        <p:nvPicPr>
          <p:cNvPr id="23555" name="Picture 3"/>
          <p:cNvPicPr>
            <a:picLocks noChangeAspect="1" noChangeArrowheads="1"/>
          </p:cNvPicPr>
          <p:nvPr/>
        </p:nvPicPr>
        <p:blipFill>
          <a:blip r:embed="rId4" cstate="print"/>
          <a:srcRect/>
          <a:stretch>
            <a:fillRect/>
          </a:stretch>
        </p:blipFill>
        <p:spPr bwMode="auto">
          <a:xfrm>
            <a:off x="1066800" y="1981200"/>
            <a:ext cx="2286000" cy="1380729"/>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a:buNone/>
            </a:pPr>
            <a:r>
              <a:rPr lang="en-US" b="1" dirty="0" smtClean="0"/>
              <a:t>Workaround 3: Checkpoint the RDD</a:t>
            </a:r>
            <a:endParaRPr lang="en-US" dirty="0" smtClean="0"/>
          </a:p>
          <a:p>
            <a:r>
              <a:rPr lang="en-US" dirty="0" smtClean="0"/>
              <a:t>Another solution, used by Spark Streaming in particular, is to periodically call `</a:t>
            </a:r>
            <a:r>
              <a:rPr lang="en-US" dirty="0" err="1" smtClean="0"/>
              <a:t>RDD.checkpoint</a:t>
            </a:r>
            <a:r>
              <a:rPr lang="en-US" dirty="0" smtClean="0"/>
              <a:t>()`. This saves the current immutable state of the RDD to S3, snips the RDD lineage, and allows the intermediate shuffle files to be removed.</a:t>
            </a:r>
          </a:p>
          <a:p>
            <a:r>
              <a:rPr lang="en-US" dirty="0" smtClean="0"/>
              <a:t>This requires a prior call `</a:t>
            </a:r>
            <a:r>
              <a:rPr lang="en-US" dirty="0" err="1" smtClean="0"/>
              <a:t>sc.setCheckpointDir</a:t>
            </a:r>
            <a:r>
              <a:rPr lang="en-US" dirty="0" smtClean="0"/>
              <a:t>()` with something like `/checkpoints`. This will save the checkpoint data to DBFS/S3 in that location.</a:t>
            </a:r>
          </a:p>
          <a:p>
            <a:r>
              <a:rPr lang="en-US" i="1" dirty="0" smtClean="0"/>
              <a:t>This is the best of both worlds: the RDD is still recoverable, but the intermediate shuffle files can be removed from the Workers.</a:t>
            </a:r>
            <a:endParaRPr lang="en-US" dirty="0" smtClean="0"/>
          </a:p>
          <a:p>
            <a:endParaRPr lang="en-US" dirty="0" smtClean="0"/>
          </a:p>
          <a:p>
            <a:endParaRPr lang="en-US" dirty="0" smtClean="0"/>
          </a:p>
          <a:p>
            <a:pPr marL="0" indent="0">
              <a:buNone/>
            </a:pPr>
            <a:r>
              <a:rPr lang="en-US" dirty="0" smtClean="0">
                <a:solidFill>
                  <a:srgbClr val="303336"/>
                </a:solidFill>
              </a:rPr>
              <a:t>./bin/spark-submit --name </a:t>
            </a:r>
            <a:r>
              <a:rPr lang="en-US" dirty="0" smtClean="0">
                <a:solidFill>
                  <a:srgbClr val="7D2727"/>
                </a:solidFill>
              </a:rPr>
              <a:t>"My app"</a:t>
            </a:r>
            <a:r>
              <a:rPr lang="en-US" dirty="0" smtClean="0">
                <a:solidFill>
                  <a:srgbClr val="303336"/>
                </a:solidFill>
              </a:rPr>
              <a:t> ... --conf </a:t>
            </a:r>
            <a:r>
              <a:rPr lang="en-US" dirty="0" smtClean="0">
                <a:solidFill>
                  <a:srgbClr val="7D2727"/>
                </a:solidFill>
              </a:rPr>
              <a:t>"</a:t>
            </a:r>
            <a:r>
              <a:rPr lang="en-US" dirty="0" err="1" smtClean="0">
                <a:solidFill>
                  <a:srgbClr val="7D2727"/>
                </a:solidFill>
              </a:rPr>
              <a:t>spark.executor.extraJavaOptions</a:t>
            </a:r>
            <a:r>
              <a:rPr lang="en-US" dirty="0" smtClean="0">
                <a:solidFill>
                  <a:srgbClr val="7D2727"/>
                </a:solidFill>
              </a:rPr>
              <a:t>=-XX:+</a:t>
            </a:r>
            <a:r>
              <a:rPr lang="en-US" dirty="0" err="1" smtClean="0">
                <a:solidFill>
                  <a:srgbClr val="7D2727"/>
                </a:solidFill>
              </a:rPr>
              <a:t>PrintGCDetails</a:t>
            </a:r>
            <a:r>
              <a:rPr lang="en-US" dirty="0" smtClean="0">
                <a:solidFill>
                  <a:srgbClr val="7D2727"/>
                </a:solidFill>
              </a:rPr>
              <a:t> -XX:+</a:t>
            </a:r>
            <a:r>
              <a:rPr lang="en-US" dirty="0" err="1" smtClean="0">
                <a:solidFill>
                  <a:srgbClr val="7D2727"/>
                </a:solidFill>
              </a:rPr>
              <a:t>PrintGCTimeStamps</a:t>
            </a:r>
            <a:r>
              <a:rPr lang="en-US" dirty="0" smtClean="0">
                <a:solidFill>
                  <a:srgbClr val="7D2727"/>
                </a:solidFill>
              </a:rPr>
              <a:t> -</a:t>
            </a:r>
            <a:r>
              <a:rPr lang="en-US" dirty="0" err="1" smtClean="0">
                <a:solidFill>
                  <a:srgbClr val="7D2727"/>
                </a:solidFill>
              </a:rPr>
              <a:t>XX:MaxDirectMemorySize</a:t>
            </a:r>
            <a:r>
              <a:rPr lang="en-US" dirty="0" smtClean="0">
                <a:solidFill>
                  <a:srgbClr val="7D2727"/>
                </a:solidFill>
              </a:rPr>
              <a:t>=512m"</a:t>
            </a:r>
            <a:r>
              <a:rPr lang="en-US" dirty="0" smtClean="0">
                <a:solidFill>
                  <a:srgbClr val="303336"/>
                </a:solidFill>
              </a:rPr>
              <a:t> myApp.jar</a:t>
            </a: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https://forums.databricks.com/questions/277/how-do-i-avoid-the-no-space-left-on-device-error.html</a:t>
            </a:r>
            <a:endParaRPr lang="en-US" dirty="0" smtClean="0"/>
          </a:p>
          <a:p>
            <a:endParaRPr lang="en-US" dirty="0" smtClean="0"/>
          </a:p>
          <a:p>
            <a:r>
              <a:rPr lang="en-US" dirty="0" smtClean="0">
                <a:hlinkClick r:id="rId3"/>
              </a:rPr>
              <a:t>https://mail-archives.apache.org/mod_mbox/spark-user/201509.mbox/%3CCAOe5pUS4zCZ1YSOyK+jBPJ3tY=0y9OR0NEczez5DHZs6WDS1cA@mail.gmail.com%3E</a:t>
            </a:r>
            <a:endParaRPr lang="en-US" dirty="0" smtClean="0"/>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solidFill>
                  <a:srgbClr val="FF0000"/>
                </a:solidFill>
              </a:rPr>
              <a:t> Execution memory </a:t>
            </a:r>
            <a:r>
              <a:rPr lang="en-US" dirty="0" smtClean="0"/>
              <a:t>refers to that used for computation in shuffles, joins, sorts and aggregations, while </a:t>
            </a:r>
            <a:r>
              <a:rPr lang="en-US" dirty="0" smtClean="0">
                <a:solidFill>
                  <a:srgbClr val="FF0000"/>
                </a:solidFill>
              </a:rPr>
              <a:t>storage memory </a:t>
            </a:r>
            <a:r>
              <a:rPr lang="en-US" dirty="0" smtClean="0"/>
              <a:t>refers to that used for caching and propagating internal data across the cluster. In Spark, execution and storage share a unified region (M). When no execution memory is used, storage can acquire all the available memory and vice versa.</a:t>
            </a: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34818" name="Picture 2"/>
          <p:cNvPicPr>
            <a:picLocks noChangeAspect="1" noChangeArrowheads="1"/>
          </p:cNvPicPr>
          <p:nvPr/>
        </p:nvPicPr>
        <p:blipFill>
          <a:blip r:embed="rId2" cstate="print"/>
          <a:srcRect/>
          <a:stretch>
            <a:fillRect/>
          </a:stretch>
        </p:blipFill>
        <p:spPr bwMode="auto">
          <a:xfrm>
            <a:off x="0" y="304800"/>
            <a:ext cx="4191000" cy="2122833"/>
          </a:xfrm>
          <a:prstGeom prst="rect">
            <a:avLst/>
          </a:prstGeom>
          <a:noFill/>
          <a:ln w="9525">
            <a:noFill/>
            <a:miter lim="800000"/>
            <a:headEnd/>
            <a:tailEnd/>
          </a:ln>
        </p:spPr>
      </p:pic>
      <p:pic>
        <p:nvPicPr>
          <p:cNvPr id="34819" name="Picture 3"/>
          <p:cNvPicPr>
            <a:picLocks noChangeAspect="1" noChangeArrowheads="1"/>
          </p:cNvPicPr>
          <p:nvPr/>
        </p:nvPicPr>
        <p:blipFill>
          <a:blip r:embed="rId3" cstate="print"/>
          <a:srcRect/>
          <a:stretch>
            <a:fillRect/>
          </a:stretch>
        </p:blipFill>
        <p:spPr bwMode="auto">
          <a:xfrm>
            <a:off x="4191000" y="76200"/>
            <a:ext cx="2830773" cy="1447800"/>
          </a:xfrm>
          <a:prstGeom prst="rect">
            <a:avLst/>
          </a:prstGeom>
          <a:noFill/>
          <a:ln w="9525">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4191001" y="1676400"/>
            <a:ext cx="2905760" cy="1066800"/>
          </a:xfrm>
          <a:prstGeom prst="rect">
            <a:avLst/>
          </a:prstGeom>
          <a:noFill/>
          <a:ln w="9525">
            <a:noFill/>
            <a:miter lim="800000"/>
            <a:headEnd/>
            <a:tailEnd/>
          </a:ln>
        </p:spPr>
      </p:pic>
      <p:pic>
        <p:nvPicPr>
          <p:cNvPr id="34821" name="Picture 5"/>
          <p:cNvPicPr>
            <a:picLocks noChangeAspect="1" noChangeArrowheads="1"/>
          </p:cNvPicPr>
          <p:nvPr/>
        </p:nvPicPr>
        <p:blipFill>
          <a:blip r:embed="rId5" cstate="print"/>
          <a:srcRect/>
          <a:stretch>
            <a:fillRect/>
          </a:stretch>
        </p:blipFill>
        <p:spPr bwMode="auto">
          <a:xfrm>
            <a:off x="0" y="3048000"/>
            <a:ext cx="3702539" cy="2286000"/>
          </a:xfrm>
          <a:prstGeom prst="rect">
            <a:avLst/>
          </a:prstGeom>
          <a:noFill/>
          <a:ln w="9525">
            <a:noFill/>
            <a:miter lim="800000"/>
            <a:headEnd/>
            <a:tailEnd/>
          </a:ln>
        </p:spPr>
      </p:pic>
      <p:pic>
        <p:nvPicPr>
          <p:cNvPr id="34822" name="Picture 6"/>
          <p:cNvPicPr>
            <a:picLocks noChangeAspect="1" noChangeArrowheads="1"/>
          </p:cNvPicPr>
          <p:nvPr/>
        </p:nvPicPr>
        <p:blipFill>
          <a:blip r:embed="rId6" cstate="print"/>
          <a:srcRect/>
          <a:stretch>
            <a:fillRect/>
          </a:stretch>
        </p:blipFill>
        <p:spPr bwMode="auto">
          <a:xfrm>
            <a:off x="4191000" y="2819400"/>
            <a:ext cx="2709967" cy="1371600"/>
          </a:xfrm>
          <a:prstGeom prst="rect">
            <a:avLst/>
          </a:prstGeom>
          <a:noFill/>
          <a:ln w="9525">
            <a:noFill/>
            <a:miter lim="800000"/>
            <a:headEnd/>
            <a:tailEnd/>
          </a:ln>
        </p:spPr>
      </p:pic>
      <p:pic>
        <p:nvPicPr>
          <p:cNvPr id="34823" name="Picture 7"/>
          <p:cNvPicPr>
            <a:picLocks noChangeAspect="1" noChangeArrowheads="1"/>
          </p:cNvPicPr>
          <p:nvPr/>
        </p:nvPicPr>
        <p:blipFill>
          <a:blip r:embed="rId7" cstate="print"/>
          <a:srcRect/>
          <a:stretch>
            <a:fillRect/>
          </a:stretch>
        </p:blipFill>
        <p:spPr bwMode="auto">
          <a:xfrm>
            <a:off x="4191000" y="4188563"/>
            <a:ext cx="2700338" cy="1297837"/>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en-US" b="1" u="sng" dirty="0" smtClean="0">
                <a:hlinkClick r:id="rId2"/>
              </a:rPr>
              <a:t>Spark</a:t>
            </a:r>
            <a:r>
              <a:rPr lang="zh-CN" altLang="en-US" b="1" u="sng" dirty="0" smtClean="0">
                <a:hlinkClick r:id="rId2"/>
              </a:rPr>
              <a:t>性能调优</a:t>
            </a:r>
            <a:endParaRPr lang="en-US" dirty="0"/>
          </a:p>
        </p:txBody>
      </p:sp>
      <p:sp>
        <p:nvSpPr>
          <p:cNvPr id="4" name="Content Placeholder 3"/>
          <p:cNvSpPr>
            <a:spLocks noGrp="1"/>
          </p:cNvSpPr>
          <p:nvPr>
            <p:ph sz="quarter" idx="10"/>
          </p:nvPr>
        </p:nvSpPr>
        <p:spPr/>
        <p:txBody>
          <a:bodyPr/>
          <a:lstStyle/>
          <a:p>
            <a:r>
              <a:rPr lang="en-US" dirty="0" smtClean="0">
                <a:hlinkClick r:id="rId2"/>
              </a:rPr>
              <a:t>http://www.kuqin.com/shuoit/20150708/346975.html</a:t>
            </a:r>
            <a:endParaRPr lang="en-US" dirty="0" smtClean="0"/>
          </a:p>
          <a:p>
            <a:endParaRPr lang="en-US" dirty="0"/>
          </a:p>
        </p:txBody>
      </p:sp>
      <p:pic>
        <p:nvPicPr>
          <p:cNvPr id="25602" name="Picture 2"/>
          <p:cNvPicPr>
            <a:picLocks noChangeAspect="1" noChangeArrowheads="1"/>
          </p:cNvPicPr>
          <p:nvPr/>
        </p:nvPicPr>
        <p:blipFill>
          <a:blip r:embed="rId3" cstate="print"/>
          <a:srcRect/>
          <a:stretch>
            <a:fillRect/>
          </a:stretch>
        </p:blipFill>
        <p:spPr bwMode="auto">
          <a:xfrm>
            <a:off x="2667000" y="3505200"/>
            <a:ext cx="2438400" cy="1835784"/>
          </a:xfrm>
          <a:prstGeom prst="rect">
            <a:avLst/>
          </a:prstGeom>
          <a:noFill/>
          <a:ln w="9525">
            <a:noFill/>
            <a:miter lim="800000"/>
            <a:headEnd/>
            <a:tailEnd/>
          </a:ln>
        </p:spPr>
      </p:pic>
      <p:pic>
        <p:nvPicPr>
          <p:cNvPr id="25603" name="Picture 3"/>
          <p:cNvPicPr>
            <a:picLocks noChangeAspect="1" noChangeArrowheads="1"/>
          </p:cNvPicPr>
          <p:nvPr/>
        </p:nvPicPr>
        <p:blipFill>
          <a:blip r:embed="rId4" cstate="print"/>
          <a:srcRect/>
          <a:stretch>
            <a:fillRect/>
          </a:stretch>
        </p:blipFill>
        <p:spPr bwMode="auto">
          <a:xfrm>
            <a:off x="5292409" y="3505200"/>
            <a:ext cx="2022791" cy="1676400"/>
          </a:xfrm>
          <a:prstGeom prst="rect">
            <a:avLst/>
          </a:prstGeom>
          <a:noFill/>
          <a:ln w="9525">
            <a:noFill/>
            <a:miter lim="800000"/>
            <a:headEnd/>
            <a:tailEnd/>
          </a:ln>
        </p:spPr>
      </p:pic>
      <p:pic>
        <p:nvPicPr>
          <p:cNvPr id="25604" name="Picture 4"/>
          <p:cNvPicPr>
            <a:picLocks noChangeAspect="1" noChangeArrowheads="1"/>
          </p:cNvPicPr>
          <p:nvPr/>
        </p:nvPicPr>
        <p:blipFill>
          <a:blip r:embed="rId5" cstate="print"/>
          <a:srcRect/>
          <a:stretch>
            <a:fillRect/>
          </a:stretch>
        </p:blipFill>
        <p:spPr bwMode="auto">
          <a:xfrm>
            <a:off x="0" y="990600"/>
            <a:ext cx="2590800" cy="1436565"/>
          </a:xfrm>
          <a:prstGeom prst="rect">
            <a:avLst/>
          </a:prstGeom>
          <a:noFill/>
          <a:ln w="9525">
            <a:noFill/>
            <a:miter lim="800000"/>
            <a:headEnd/>
            <a:tailEnd/>
          </a:ln>
        </p:spPr>
      </p:pic>
      <p:pic>
        <p:nvPicPr>
          <p:cNvPr id="25605" name="Picture 5"/>
          <p:cNvPicPr>
            <a:picLocks noChangeAspect="1" noChangeArrowheads="1"/>
          </p:cNvPicPr>
          <p:nvPr/>
        </p:nvPicPr>
        <p:blipFill>
          <a:blip r:embed="rId6" cstate="print"/>
          <a:srcRect/>
          <a:stretch>
            <a:fillRect/>
          </a:stretch>
        </p:blipFill>
        <p:spPr bwMode="auto">
          <a:xfrm>
            <a:off x="2514600" y="1066800"/>
            <a:ext cx="2838450" cy="1024996"/>
          </a:xfrm>
          <a:prstGeom prst="rect">
            <a:avLst/>
          </a:prstGeom>
          <a:noFill/>
          <a:ln w="9525">
            <a:noFill/>
            <a:miter lim="800000"/>
            <a:headEnd/>
            <a:tailEnd/>
          </a:ln>
        </p:spPr>
      </p:pic>
      <p:pic>
        <p:nvPicPr>
          <p:cNvPr id="25606" name="Picture 6"/>
          <p:cNvPicPr>
            <a:picLocks noChangeAspect="1" noChangeArrowheads="1"/>
          </p:cNvPicPr>
          <p:nvPr/>
        </p:nvPicPr>
        <p:blipFill>
          <a:blip r:embed="rId7" cstate="print"/>
          <a:srcRect/>
          <a:stretch>
            <a:fillRect/>
          </a:stretch>
        </p:blipFill>
        <p:spPr bwMode="auto">
          <a:xfrm>
            <a:off x="0" y="2590800"/>
            <a:ext cx="2687996" cy="170021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Spark </a:t>
            </a:r>
            <a:r>
              <a:rPr lang="zh-CN" altLang="en-US" dirty="0" smtClean="0"/>
              <a:t>调优</a:t>
            </a:r>
            <a:endParaRPr lang="en-US" dirty="0"/>
          </a:p>
        </p:txBody>
      </p:sp>
      <p:sp>
        <p:nvSpPr>
          <p:cNvPr id="4" name="Content Placeholder 3"/>
          <p:cNvSpPr>
            <a:spLocks noGrp="1"/>
          </p:cNvSpPr>
          <p:nvPr>
            <p:ph sz="quarter" idx="10"/>
          </p:nvPr>
        </p:nvSpPr>
        <p:spPr/>
        <p:txBody>
          <a:bodyPr/>
          <a:lstStyle/>
          <a:p>
            <a:r>
              <a:rPr lang="en-US" dirty="0" smtClean="0">
                <a:hlinkClick r:id="rId2"/>
              </a:rPr>
              <a:t>http://www.oschina.net/translate/spark-tuning</a:t>
            </a:r>
            <a:endParaRPr lang="en-US" dirty="0" smtClean="0"/>
          </a:p>
          <a:p>
            <a:endParaRPr lang="en-US" dirty="0"/>
          </a:p>
        </p:txBody>
      </p:sp>
      <p:pic>
        <p:nvPicPr>
          <p:cNvPr id="26626" name="Picture 2"/>
          <p:cNvPicPr>
            <a:picLocks noChangeAspect="1" noChangeArrowheads="1"/>
          </p:cNvPicPr>
          <p:nvPr/>
        </p:nvPicPr>
        <p:blipFill>
          <a:blip r:embed="rId3" cstate="print"/>
          <a:srcRect/>
          <a:stretch>
            <a:fillRect/>
          </a:stretch>
        </p:blipFill>
        <p:spPr bwMode="auto">
          <a:xfrm>
            <a:off x="0" y="990600"/>
            <a:ext cx="4114800" cy="1062230"/>
          </a:xfrm>
          <a:prstGeom prst="rect">
            <a:avLst/>
          </a:prstGeom>
          <a:noFill/>
          <a:ln w="9525">
            <a:noFill/>
            <a:miter lim="800000"/>
            <a:headEnd/>
            <a:tailEnd/>
          </a:ln>
        </p:spPr>
      </p:pic>
      <p:pic>
        <p:nvPicPr>
          <p:cNvPr id="26627" name="Picture 3"/>
          <p:cNvPicPr>
            <a:picLocks noChangeAspect="1" noChangeArrowheads="1"/>
          </p:cNvPicPr>
          <p:nvPr/>
        </p:nvPicPr>
        <p:blipFill>
          <a:blip r:embed="rId4" cstate="print"/>
          <a:srcRect/>
          <a:stretch>
            <a:fillRect/>
          </a:stretch>
        </p:blipFill>
        <p:spPr bwMode="auto">
          <a:xfrm>
            <a:off x="0" y="2133600"/>
            <a:ext cx="4310062" cy="707960"/>
          </a:xfrm>
          <a:prstGeom prst="rect">
            <a:avLst/>
          </a:prstGeom>
          <a:noFill/>
          <a:ln w="9525">
            <a:noFill/>
            <a:miter lim="800000"/>
            <a:headEnd/>
            <a:tailEnd/>
          </a:ln>
        </p:spPr>
      </p:pic>
      <p:pic>
        <p:nvPicPr>
          <p:cNvPr id="26628" name="Picture 4"/>
          <p:cNvPicPr>
            <a:picLocks noChangeAspect="1" noChangeArrowheads="1"/>
          </p:cNvPicPr>
          <p:nvPr/>
        </p:nvPicPr>
        <p:blipFill>
          <a:blip r:embed="rId5" cstate="print"/>
          <a:srcRect/>
          <a:stretch>
            <a:fillRect/>
          </a:stretch>
        </p:blipFill>
        <p:spPr bwMode="auto">
          <a:xfrm>
            <a:off x="0" y="2819400"/>
            <a:ext cx="4038600" cy="930751"/>
          </a:xfrm>
          <a:prstGeom prst="rect">
            <a:avLst/>
          </a:prstGeom>
          <a:noFill/>
          <a:ln w="9525">
            <a:noFill/>
            <a:miter lim="800000"/>
            <a:headEnd/>
            <a:tailEnd/>
          </a:ln>
        </p:spPr>
      </p:pic>
      <p:pic>
        <p:nvPicPr>
          <p:cNvPr id="26629" name="Picture 5"/>
          <p:cNvPicPr>
            <a:picLocks noChangeAspect="1" noChangeArrowheads="1"/>
          </p:cNvPicPr>
          <p:nvPr/>
        </p:nvPicPr>
        <p:blipFill>
          <a:blip r:embed="rId6" cstate="print"/>
          <a:srcRect/>
          <a:stretch>
            <a:fillRect/>
          </a:stretch>
        </p:blipFill>
        <p:spPr bwMode="auto">
          <a:xfrm>
            <a:off x="457200" y="3806159"/>
            <a:ext cx="3314700" cy="842041"/>
          </a:xfrm>
          <a:prstGeom prst="rect">
            <a:avLst/>
          </a:prstGeom>
          <a:noFill/>
          <a:ln w="9525">
            <a:noFill/>
            <a:miter lim="800000"/>
            <a:headEnd/>
            <a:tailEnd/>
          </a:ln>
        </p:spPr>
      </p:pic>
      <p:pic>
        <p:nvPicPr>
          <p:cNvPr id="26630" name="Picture 6"/>
          <p:cNvPicPr>
            <a:picLocks noChangeAspect="1" noChangeArrowheads="1"/>
          </p:cNvPicPr>
          <p:nvPr/>
        </p:nvPicPr>
        <p:blipFill>
          <a:blip r:embed="rId7" cstate="print"/>
          <a:srcRect/>
          <a:stretch>
            <a:fillRect/>
          </a:stretch>
        </p:blipFill>
        <p:spPr bwMode="auto">
          <a:xfrm>
            <a:off x="2743200" y="4648200"/>
            <a:ext cx="4343400" cy="685188"/>
          </a:xfrm>
          <a:prstGeom prst="rect">
            <a:avLst/>
          </a:prstGeom>
          <a:noFill/>
          <a:ln w="9525">
            <a:noFill/>
            <a:miter lim="800000"/>
            <a:headEnd/>
            <a:tailEnd/>
          </a:ln>
        </p:spPr>
      </p:pic>
      <p:pic>
        <p:nvPicPr>
          <p:cNvPr id="26631" name="Picture 7"/>
          <p:cNvPicPr>
            <a:picLocks noChangeAspect="1" noChangeArrowheads="1"/>
          </p:cNvPicPr>
          <p:nvPr/>
        </p:nvPicPr>
        <p:blipFill>
          <a:blip r:embed="rId8" cstate="print"/>
          <a:srcRect/>
          <a:stretch>
            <a:fillRect/>
          </a:stretch>
        </p:blipFill>
        <p:spPr bwMode="auto">
          <a:xfrm>
            <a:off x="4114800" y="914399"/>
            <a:ext cx="3124200" cy="1089549"/>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hlinkClick r:id="rId2"/>
              </a:rPr>
              <a:t>(Why) do we need to call cache or persist on a RDD</a:t>
            </a:r>
            <a:endParaRPr lang="en-US" dirty="0"/>
          </a:p>
        </p:txBody>
      </p:sp>
      <p:sp>
        <p:nvSpPr>
          <p:cNvPr id="4" name="Content Placeholder 3"/>
          <p:cNvSpPr>
            <a:spLocks noGrp="1"/>
          </p:cNvSpPr>
          <p:nvPr>
            <p:ph sz="quarter" idx="10"/>
          </p:nvPr>
        </p:nvSpPr>
        <p:spPr/>
        <p:txBody>
          <a:bodyPr/>
          <a:lstStyle/>
          <a:p>
            <a:r>
              <a:rPr lang="en-US" dirty="0" smtClean="0">
                <a:hlinkClick r:id="rId2"/>
              </a:rPr>
              <a:t>http://stackoverflow.com/questions/28981359/why-do-we-need-to-call-cache-or-persist-on-a-rdd</a:t>
            </a:r>
            <a:endParaRPr lang="en-US" dirty="0" smtClean="0"/>
          </a:p>
          <a:p>
            <a:endParaRPr lang="en-US" dirty="0"/>
          </a:p>
        </p:txBody>
      </p:sp>
      <p:pic>
        <p:nvPicPr>
          <p:cNvPr id="28674" name="Picture 2"/>
          <p:cNvPicPr>
            <a:picLocks noChangeAspect="1" noChangeArrowheads="1"/>
          </p:cNvPicPr>
          <p:nvPr/>
        </p:nvPicPr>
        <p:blipFill>
          <a:blip r:embed="rId3" cstate="print"/>
          <a:srcRect/>
          <a:stretch>
            <a:fillRect/>
          </a:stretch>
        </p:blipFill>
        <p:spPr bwMode="auto">
          <a:xfrm>
            <a:off x="457200" y="990600"/>
            <a:ext cx="4257657" cy="32766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Understanding the Performance of Spark Applications</a:t>
            </a:r>
            <a:endParaRPr lang="en-US" dirty="0"/>
          </a:p>
        </p:txBody>
      </p:sp>
      <p:sp>
        <p:nvSpPr>
          <p:cNvPr id="4" name="Content Placeholder 3"/>
          <p:cNvSpPr>
            <a:spLocks noGrp="1"/>
          </p:cNvSpPr>
          <p:nvPr>
            <p:ph sz="quarter" idx="10"/>
          </p:nvPr>
        </p:nvSpPr>
        <p:spPr/>
        <p:txBody>
          <a:bodyPr/>
          <a:lstStyle/>
          <a:p>
            <a:endParaRPr lang="en-US"/>
          </a:p>
        </p:txBody>
      </p:sp>
      <p:pic>
        <p:nvPicPr>
          <p:cNvPr id="32770" name="Picture 2"/>
          <p:cNvPicPr>
            <a:picLocks noChangeAspect="1" noChangeArrowheads="1"/>
          </p:cNvPicPr>
          <p:nvPr/>
        </p:nvPicPr>
        <p:blipFill>
          <a:blip r:embed="rId2" cstate="print"/>
          <a:srcRect/>
          <a:stretch>
            <a:fillRect/>
          </a:stretch>
        </p:blipFill>
        <p:spPr bwMode="auto">
          <a:xfrm>
            <a:off x="609600" y="1066801"/>
            <a:ext cx="3398384" cy="2057400"/>
          </a:xfrm>
          <a:prstGeom prst="rect">
            <a:avLst/>
          </a:prstGeom>
          <a:noFill/>
          <a:ln w="9525">
            <a:noFill/>
            <a:miter lim="800000"/>
            <a:headEnd/>
            <a:tailEnd/>
          </a:ln>
        </p:spPr>
      </p:pic>
      <p:pic>
        <p:nvPicPr>
          <p:cNvPr id="32771" name="Picture 3"/>
          <p:cNvPicPr>
            <a:picLocks noChangeAspect="1" noChangeArrowheads="1"/>
          </p:cNvPicPr>
          <p:nvPr/>
        </p:nvPicPr>
        <p:blipFill>
          <a:blip r:embed="rId3" cstate="print"/>
          <a:srcRect/>
          <a:stretch>
            <a:fillRect/>
          </a:stretch>
        </p:blipFill>
        <p:spPr bwMode="auto">
          <a:xfrm>
            <a:off x="4114800" y="1143000"/>
            <a:ext cx="3112654" cy="19812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dirty="0" smtClean="0">
              <a:hlinkClick r:id="rId2"/>
            </a:endParaRPr>
          </a:p>
          <a:p>
            <a:endParaRPr lang="en-US" dirty="0" smtClean="0">
              <a:hlinkClick r:id="rId2"/>
            </a:endParaRPr>
          </a:p>
          <a:p>
            <a:r>
              <a:rPr lang="en-US" dirty="0" smtClean="0">
                <a:hlinkClick r:id="rId2"/>
              </a:rPr>
              <a:t>https://www.youtube.com/watch?v=Wg2boMqLjCg</a:t>
            </a:r>
            <a:endParaRPr lang="en-US" dirty="0" smtClean="0"/>
          </a:p>
          <a:p>
            <a:endParaRPr lang="en-US" dirty="0"/>
          </a:p>
        </p:txBody>
      </p:sp>
      <p:pic>
        <p:nvPicPr>
          <p:cNvPr id="30722" name="Picture 2"/>
          <p:cNvPicPr>
            <a:picLocks noChangeAspect="1" noChangeArrowheads="1"/>
          </p:cNvPicPr>
          <p:nvPr/>
        </p:nvPicPr>
        <p:blipFill>
          <a:blip r:embed="rId3" cstate="print"/>
          <a:srcRect/>
          <a:stretch>
            <a:fillRect/>
          </a:stretch>
        </p:blipFill>
        <p:spPr bwMode="auto">
          <a:xfrm>
            <a:off x="381000" y="990600"/>
            <a:ext cx="2809874" cy="1862137"/>
          </a:xfrm>
          <a:prstGeom prst="rect">
            <a:avLst/>
          </a:prstGeom>
          <a:noFill/>
          <a:ln w="9525">
            <a:noFill/>
            <a:miter lim="800000"/>
            <a:headEnd/>
            <a:tailEnd/>
          </a:ln>
        </p:spPr>
      </p:pic>
      <p:pic>
        <p:nvPicPr>
          <p:cNvPr id="30724" name="Picture 4"/>
          <p:cNvPicPr>
            <a:picLocks noChangeAspect="1" noChangeArrowheads="1"/>
          </p:cNvPicPr>
          <p:nvPr/>
        </p:nvPicPr>
        <p:blipFill>
          <a:blip r:embed="rId4" cstate="print"/>
          <a:srcRect/>
          <a:stretch>
            <a:fillRect/>
          </a:stretch>
        </p:blipFill>
        <p:spPr bwMode="auto">
          <a:xfrm>
            <a:off x="3810000" y="838200"/>
            <a:ext cx="2906973" cy="1828800"/>
          </a:xfrm>
          <a:prstGeom prst="rect">
            <a:avLst/>
          </a:prstGeom>
          <a:noFill/>
          <a:ln w="9525">
            <a:noFill/>
            <a:miter lim="800000"/>
            <a:headEnd/>
            <a:tailEnd/>
          </a:ln>
        </p:spPr>
      </p:pic>
      <p:pic>
        <p:nvPicPr>
          <p:cNvPr id="30725" name="Picture 5"/>
          <p:cNvPicPr>
            <a:picLocks noChangeAspect="1" noChangeArrowheads="1"/>
          </p:cNvPicPr>
          <p:nvPr/>
        </p:nvPicPr>
        <p:blipFill>
          <a:blip r:embed="rId5" cstate="print"/>
          <a:srcRect/>
          <a:stretch>
            <a:fillRect/>
          </a:stretch>
        </p:blipFill>
        <p:spPr bwMode="auto">
          <a:xfrm>
            <a:off x="381000" y="2895600"/>
            <a:ext cx="3124200" cy="1741767"/>
          </a:xfrm>
          <a:prstGeom prst="rect">
            <a:avLst/>
          </a:prstGeom>
          <a:noFill/>
          <a:ln w="9525">
            <a:noFill/>
            <a:miter lim="800000"/>
            <a:headEnd/>
            <a:tailEnd/>
          </a:ln>
        </p:spPr>
      </p:pic>
      <p:pic>
        <p:nvPicPr>
          <p:cNvPr id="30726" name="Picture 6"/>
          <p:cNvPicPr>
            <a:picLocks noChangeAspect="1" noChangeArrowheads="1"/>
          </p:cNvPicPr>
          <p:nvPr/>
        </p:nvPicPr>
        <p:blipFill>
          <a:blip r:embed="rId6" cstate="print"/>
          <a:srcRect/>
          <a:stretch>
            <a:fillRect/>
          </a:stretch>
        </p:blipFill>
        <p:spPr bwMode="auto">
          <a:xfrm>
            <a:off x="3657600" y="2743200"/>
            <a:ext cx="3252788" cy="1958146"/>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31746" name="Picture 2"/>
          <p:cNvPicPr>
            <a:picLocks noChangeAspect="1" noChangeArrowheads="1"/>
          </p:cNvPicPr>
          <p:nvPr/>
        </p:nvPicPr>
        <p:blipFill>
          <a:blip r:embed="rId2" cstate="print"/>
          <a:srcRect/>
          <a:stretch>
            <a:fillRect/>
          </a:stretch>
        </p:blipFill>
        <p:spPr bwMode="auto">
          <a:xfrm>
            <a:off x="381001" y="990600"/>
            <a:ext cx="3147976" cy="22098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Spark Memory Management</a:t>
            </a:r>
            <a:endParaRPr lang="en-US" dirty="0"/>
          </a:p>
        </p:txBody>
      </p:sp>
      <p:sp>
        <p:nvSpPr>
          <p:cNvPr id="4" name="Content Placeholder 3"/>
          <p:cNvSpPr>
            <a:spLocks noGrp="1"/>
          </p:cNvSpPr>
          <p:nvPr>
            <p:ph sz="quarter" idx="10"/>
          </p:nvPr>
        </p:nvSpPr>
        <p:spPr/>
        <p:txBody>
          <a:bodyPr/>
          <a:lstStyle/>
          <a:p>
            <a:r>
              <a:rPr lang="en-US" dirty="0" smtClean="0">
                <a:hlinkClick r:id="rId2"/>
              </a:rPr>
              <a:t>https://0x0fff.com/spark-memory-management/</a:t>
            </a:r>
            <a:endParaRPr lang="en-US" dirty="0" smtClean="0"/>
          </a:p>
          <a:p>
            <a:r>
              <a:rPr lang="en-US" dirty="0" smtClean="0">
                <a:hlinkClick r:id="rId3"/>
              </a:rPr>
              <a:t>https://software.intel.com/sites/default/files/managed/20/e1/Tuning%20Java%20Garbage%20Collection%20for%20Spark%20Applications.pdf</a:t>
            </a:r>
            <a:endParaRPr lang="en-US" dirty="0" smtClean="0"/>
          </a:p>
          <a:p>
            <a:endParaRPr lang="en-US" dirty="0" smtClean="0"/>
          </a:p>
          <a:p>
            <a:endParaRPr lang="en-US" dirty="0"/>
          </a:p>
        </p:txBody>
      </p:sp>
      <p:sp>
        <p:nvSpPr>
          <p:cNvPr id="6" name="Content Placeholder 5"/>
          <p:cNvSpPr>
            <a:spLocks noGrp="1"/>
          </p:cNvSpPr>
          <p:nvPr>
            <p:ph sz="quarter" idx="1"/>
          </p:nvPr>
        </p:nvSpPr>
        <p:spPr/>
        <p:txBody>
          <a:bodyPr/>
          <a:lstStyle/>
          <a:p>
            <a:endParaRPr lang="en-US"/>
          </a:p>
        </p:txBody>
      </p:sp>
      <p:pic>
        <p:nvPicPr>
          <p:cNvPr id="7" name="Picture 2"/>
          <p:cNvPicPr>
            <a:picLocks noChangeAspect="1" noChangeArrowheads="1"/>
          </p:cNvPicPr>
          <p:nvPr/>
        </p:nvPicPr>
        <p:blipFill>
          <a:blip r:embed="rId4" cstate="print"/>
          <a:srcRect/>
          <a:stretch>
            <a:fillRect/>
          </a:stretch>
        </p:blipFill>
        <p:spPr bwMode="auto">
          <a:xfrm>
            <a:off x="381000" y="1066800"/>
            <a:ext cx="2514600" cy="2748004"/>
          </a:xfrm>
          <a:prstGeom prst="rect">
            <a:avLst/>
          </a:prstGeom>
          <a:noFill/>
          <a:ln w="9525">
            <a:noFill/>
            <a:miter lim="800000"/>
            <a:headEnd/>
            <a:tailEnd/>
          </a:ln>
        </p:spPr>
      </p:pic>
      <p:pic>
        <p:nvPicPr>
          <p:cNvPr id="33796" name="Picture 4"/>
          <p:cNvPicPr>
            <a:picLocks noChangeAspect="1" noChangeArrowheads="1"/>
          </p:cNvPicPr>
          <p:nvPr/>
        </p:nvPicPr>
        <p:blipFill>
          <a:blip r:embed="rId5" cstate="print"/>
          <a:srcRect/>
          <a:stretch>
            <a:fillRect/>
          </a:stretch>
        </p:blipFill>
        <p:spPr bwMode="auto">
          <a:xfrm>
            <a:off x="3352800" y="1066800"/>
            <a:ext cx="3251763" cy="165735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当系统内存不足时，系统会将最近最不常用的内存段交换到交换空间，出现</a:t>
            </a:r>
            <a:r>
              <a:rPr lang="en-US" altLang="zh-CN" dirty="0" smtClean="0"/>
              <a:t>page out</a:t>
            </a:r>
            <a:r>
              <a:rPr lang="zh-CN" altLang="en-US" dirty="0" smtClean="0"/>
              <a:t>；</a:t>
            </a:r>
            <a:endParaRPr lang="en-US" altLang="zh-CN" dirty="0" smtClean="0"/>
          </a:p>
          <a:p>
            <a:r>
              <a:rPr lang="zh-CN" altLang="en-US" dirty="0" smtClean="0"/>
              <a:t>当程序要读的文件在内存中没有找到，这时候出现</a:t>
            </a:r>
            <a:r>
              <a:rPr lang="en-US" altLang="zh-CN" dirty="0" smtClean="0"/>
              <a:t>page fault</a:t>
            </a:r>
            <a:r>
              <a:rPr lang="zh-CN" altLang="en-US" dirty="0" smtClean="0"/>
              <a:t>，则从磁盘中读取到内存，其实也产生了</a:t>
            </a:r>
            <a:r>
              <a:rPr lang="en-US" altLang="zh-CN" dirty="0" smtClean="0"/>
              <a:t>page in</a:t>
            </a:r>
            <a:r>
              <a:rPr lang="zh-CN" altLang="en-US" dirty="0" smtClean="0"/>
              <a:t>；</a:t>
            </a: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en-US" dirty="0" err="1" smtClean="0">
                <a:hlinkClick r:id="rId2"/>
              </a:rPr>
              <a:t>PySpark</a:t>
            </a:r>
            <a:r>
              <a:rPr lang="en-US" dirty="0" smtClean="0">
                <a:hlinkClick r:id="rId2"/>
              </a:rPr>
              <a:t> Internals</a:t>
            </a:r>
            <a:endParaRPr lang="en-US" dirty="0"/>
          </a:p>
        </p:txBody>
      </p:sp>
      <p:sp>
        <p:nvSpPr>
          <p:cNvPr id="4" name="Content Placeholder 3"/>
          <p:cNvSpPr>
            <a:spLocks noGrp="1"/>
          </p:cNvSpPr>
          <p:nvPr>
            <p:ph sz="quarter" idx="10"/>
          </p:nvPr>
        </p:nvSpPr>
        <p:spPr/>
        <p:txBody>
          <a:bodyPr/>
          <a:lstStyle/>
          <a:p>
            <a:r>
              <a:rPr lang="en-US" dirty="0" smtClean="0">
                <a:hlinkClick r:id="rId2"/>
              </a:rPr>
              <a:t>https://cwiki.apache.org/confluence/display/SPARK/PySpark+Internals</a:t>
            </a:r>
            <a:endParaRPr lang="en-US" dirty="0" smtClean="0"/>
          </a:p>
          <a:p>
            <a:endParaRPr lang="en-US" dirty="0"/>
          </a:p>
        </p:txBody>
      </p:sp>
      <p:pic>
        <p:nvPicPr>
          <p:cNvPr id="27650" name="Picture 2"/>
          <p:cNvPicPr>
            <a:picLocks noChangeAspect="1" noChangeArrowheads="1"/>
          </p:cNvPicPr>
          <p:nvPr/>
        </p:nvPicPr>
        <p:blipFill>
          <a:blip r:embed="rId3" cstate="print"/>
          <a:srcRect/>
          <a:stretch>
            <a:fillRect/>
          </a:stretch>
        </p:blipFill>
        <p:spPr bwMode="auto">
          <a:xfrm>
            <a:off x="457199" y="990600"/>
            <a:ext cx="3518647" cy="26670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36866" name="Picture 2"/>
          <p:cNvPicPr>
            <a:picLocks noChangeAspect="1" noChangeArrowheads="1"/>
          </p:cNvPicPr>
          <p:nvPr/>
        </p:nvPicPr>
        <p:blipFill>
          <a:blip r:embed="rId2" cstate="print"/>
          <a:srcRect/>
          <a:stretch>
            <a:fillRect/>
          </a:stretch>
        </p:blipFill>
        <p:spPr bwMode="auto">
          <a:xfrm>
            <a:off x="361950" y="504825"/>
            <a:ext cx="6591300" cy="44767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a:buNone/>
            </a:pPr>
            <a:endParaRPr lang="en-US" dirty="0" smtClean="0"/>
          </a:p>
          <a:p>
            <a:endParaRPr lang="en-US" dirty="0" smtClean="0"/>
          </a:p>
          <a:p>
            <a:pPr>
              <a:buNone/>
            </a:pPr>
            <a:r>
              <a:rPr lang="en-US" dirty="0" err="1" smtClean="0">
                <a:solidFill>
                  <a:srgbClr val="333333"/>
                </a:solidFill>
                <a:latin typeface="Consolas"/>
              </a:rPr>
              <a:t>numStreams</a:t>
            </a:r>
            <a:r>
              <a:rPr lang="en-US" dirty="0" smtClean="0">
                <a:solidFill>
                  <a:srgbClr val="333333"/>
                </a:solidFill>
                <a:latin typeface="Consolas"/>
              </a:rPr>
              <a:t> </a:t>
            </a:r>
            <a:r>
              <a:rPr lang="en-US" dirty="0" smtClean="0">
                <a:solidFill>
                  <a:srgbClr val="A71D5D"/>
                </a:solidFill>
                <a:latin typeface="Consolas"/>
              </a:rPr>
              <a:t>=</a:t>
            </a:r>
            <a:r>
              <a:rPr lang="en-US" dirty="0" smtClean="0">
                <a:solidFill>
                  <a:srgbClr val="333333"/>
                </a:solidFill>
                <a:latin typeface="Consolas"/>
              </a:rPr>
              <a:t> </a:t>
            </a:r>
            <a:r>
              <a:rPr lang="en-US" dirty="0" smtClean="0">
                <a:solidFill>
                  <a:srgbClr val="0086B3"/>
                </a:solidFill>
                <a:latin typeface="Consolas"/>
              </a:rPr>
              <a:t>6</a:t>
            </a:r>
            <a:r>
              <a:rPr lang="en-US" dirty="0" smtClean="0">
                <a:solidFill>
                  <a:srgbClr val="333333"/>
                </a:solidFill>
                <a:latin typeface="Consolas"/>
              </a:rPr>
              <a:t> </a:t>
            </a:r>
            <a:r>
              <a:rPr lang="en-US" dirty="0" smtClean="0">
                <a:solidFill>
                  <a:srgbClr val="969896"/>
                </a:solidFill>
                <a:latin typeface="Consolas"/>
              </a:rPr>
              <a:t>#read parallelism</a:t>
            </a:r>
            <a:r>
              <a:rPr lang="en-US" dirty="0" smtClean="0">
                <a:solidFill>
                  <a:srgbClr val="333333"/>
                </a:solidFill>
                <a:latin typeface="Consolas"/>
              </a:rPr>
              <a:t> </a:t>
            </a:r>
          </a:p>
          <a:p>
            <a:pPr marL="0" indent="0">
              <a:buNone/>
              <a:tabLst>
                <a:tab pos="287338" algn="l"/>
              </a:tabLst>
            </a:pPr>
            <a:r>
              <a:rPr lang="en-US" dirty="0" err="1" smtClean="0">
                <a:solidFill>
                  <a:srgbClr val="333333"/>
                </a:solidFill>
                <a:latin typeface="Consolas"/>
              </a:rPr>
              <a:t>kafkaStreams</a:t>
            </a:r>
            <a:r>
              <a:rPr lang="en-US" dirty="0" smtClean="0">
                <a:solidFill>
                  <a:srgbClr val="333333"/>
                </a:solidFill>
                <a:latin typeface="Consolas"/>
              </a:rPr>
              <a:t> </a:t>
            </a:r>
            <a:r>
              <a:rPr lang="en-US" dirty="0" smtClean="0">
                <a:solidFill>
                  <a:srgbClr val="A71D5D"/>
                </a:solidFill>
                <a:latin typeface="Consolas"/>
              </a:rPr>
              <a:t>=</a:t>
            </a:r>
            <a:r>
              <a:rPr lang="en-US" dirty="0" smtClean="0">
                <a:solidFill>
                  <a:srgbClr val="333333"/>
                </a:solidFill>
                <a:latin typeface="Consolas"/>
              </a:rPr>
              <a:t> [</a:t>
            </a:r>
            <a:r>
              <a:rPr lang="en-US" dirty="0" err="1" smtClean="0">
                <a:solidFill>
                  <a:srgbClr val="333333"/>
                </a:solidFill>
                <a:latin typeface="Consolas"/>
              </a:rPr>
              <a:t>KafkaUtils.createStream</a:t>
            </a:r>
            <a:r>
              <a:rPr lang="en-US" dirty="0" smtClean="0">
                <a:solidFill>
                  <a:srgbClr val="333333"/>
                </a:solidFill>
                <a:latin typeface="Consolas"/>
              </a:rPr>
              <a:t>(</a:t>
            </a:r>
            <a:r>
              <a:rPr lang="en-US" dirty="0" err="1" smtClean="0">
                <a:solidFill>
                  <a:srgbClr val="333333"/>
                </a:solidFill>
                <a:latin typeface="Consolas"/>
              </a:rPr>
              <a:t>ssc</a:t>
            </a:r>
            <a:r>
              <a:rPr lang="en-US" dirty="0" smtClean="0">
                <a:solidFill>
                  <a:srgbClr val="333333"/>
                </a:solidFill>
                <a:latin typeface="Consolas"/>
              </a:rPr>
              <a:t>, </a:t>
            </a:r>
            <a:r>
              <a:rPr lang="en-US" dirty="0" err="1" smtClean="0">
                <a:solidFill>
                  <a:srgbClr val="333333"/>
                </a:solidFill>
                <a:latin typeface="Consolas"/>
              </a:rPr>
              <a:t>zkQuorum</a:t>
            </a:r>
            <a:r>
              <a:rPr lang="en-US" dirty="0" smtClean="0">
                <a:solidFill>
                  <a:srgbClr val="333333"/>
                </a:solidFill>
                <a:latin typeface="Consolas"/>
              </a:rPr>
              <a:t>, </a:t>
            </a:r>
            <a:r>
              <a:rPr lang="en-US" dirty="0" smtClean="0">
                <a:solidFill>
                  <a:srgbClr val="183691"/>
                </a:solidFill>
                <a:latin typeface="Consolas"/>
              </a:rPr>
              <a:t>"JSON-consumer"</a:t>
            </a:r>
            <a:r>
              <a:rPr lang="en-US" dirty="0" smtClean="0">
                <a:solidFill>
                  <a:srgbClr val="333333"/>
                </a:solidFill>
                <a:latin typeface="Consolas"/>
              </a:rPr>
              <a:t>, {topic: </a:t>
            </a:r>
            <a:r>
              <a:rPr lang="en-US" dirty="0" smtClean="0">
                <a:solidFill>
                  <a:srgbClr val="0086B3"/>
                </a:solidFill>
                <a:latin typeface="Consolas"/>
              </a:rPr>
              <a:t>1</a:t>
            </a:r>
            <a:r>
              <a:rPr lang="en-US" dirty="0" smtClean="0">
                <a:solidFill>
                  <a:srgbClr val="333333"/>
                </a:solidFill>
                <a:latin typeface="Consolas"/>
              </a:rPr>
              <a:t>}) </a:t>
            </a:r>
            <a:r>
              <a:rPr lang="en-US" dirty="0" smtClean="0">
                <a:solidFill>
                  <a:srgbClr val="A71D5D"/>
                </a:solidFill>
                <a:latin typeface="Consolas"/>
              </a:rPr>
              <a:t>for</a:t>
            </a:r>
            <a:r>
              <a:rPr lang="en-US" dirty="0" smtClean="0">
                <a:solidFill>
                  <a:srgbClr val="333333"/>
                </a:solidFill>
                <a:latin typeface="Consolas"/>
              </a:rPr>
              <a:t> _ </a:t>
            </a:r>
            <a:r>
              <a:rPr lang="en-US" dirty="0" smtClean="0">
                <a:solidFill>
                  <a:srgbClr val="A71D5D"/>
                </a:solidFill>
                <a:latin typeface="Consolas"/>
              </a:rPr>
              <a:t>in</a:t>
            </a:r>
            <a:r>
              <a:rPr lang="en-US" dirty="0" smtClean="0">
                <a:solidFill>
                  <a:srgbClr val="333333"/>
                </a:solidFill>
                <a:latin typeface="Consolas"/>
              </a:rPr>
              <a:t> </a:t>
            </a:r>
            <a:r>
              <a:rPr lang="en-US" dirty="0" smtClean="0">
                <a:solidFill>
                  <a:srgbClr val="0086B3"/>
                </a:solidFill>
                <a:latin typeface="Consolas"/>
              </a:rPr>
              <a:t>range</a:t>
            </a:r>
            <a:r>
              <a:rPr lang="en-US" dirty="0" smtClean="0">
                <a:solidFill>
                  <a:srgbClr val="333333"/>
                </a:solidFill>
                <a:latin typeface="Consolas"/>
              </a:rPr>
              <a:t> (</a:t>
            </a:r>
            <a:r>
              <a:rPr lang="en-US" dirty="0" err="1" smtClean="0">
                <a:solidFill>
                  <a:srgbClr val="333333"/>
                </a:solidFill>
                <a:latin typeface="Consolas"/>
              </a:rPr>
              <a:t>numStreams</a:t>
            </a:r>
            <a:r>
              <a:rPr lang="en-US" dirty="0" smtClean="0">
                <a:solidFill>
                  <a:srgbClr val="333333"/>
                </a:solidFill>
                <a:latin typeface="Consolas"/>
              </a:rPr>
              <a:t>)]</a:t>
            </a:r>
          </a:p>
          <a:p>
            <a:pPr marL="0" indent="0">
              <a:buNone/>
              <a:tabLst>
                <a:tab pos="287338" algn="l"/>
              </a:tabLst>
            </a:pPr>
            <a:endParaRPr lang="en-US" dirty="0" smtClean="0">
              <a:solidFill>
                <a:srgbClr val="333333"/>
              </a:solidFill>
              <a:latin typeface="Consolas"/>
            </a:endParaRPr>
          </a:p>
          <a:p>
            <a:pPr marL="0" indent="0">
              <a:buNone/>
              <a:tabLst>
                <a:tab pos="287338" algn="l"/>
              </a:tabLst>
            </a:pPr>
            <a:endParaRPr lang="en-US" dirty="0"/>
          </a:p>
        </p:txBody>
      </p:sp>
      <p:sp>
        <p:nvSpPr>
          <p:cNvPr id="3" name="Title 2"/>
          <p:cNvSpPr>
            <a:spLocks noGrp="1"/>
          </p:cNvSpPr>
          <p:nvPr>
            <p:ph type="title"/>
          </p:nvPr>
        </p:nvSpPr>
        <p:spPr/>
        <p:txBody>
          <a:bodyPr/>
          <a:lstStyle/>
          <a:p>
            <a:r>
              <a:rPr lang="en-US" altLang="zh-CN" smtClean="0"/>
              <a:t>Multiple streams</a:t>
            </a:r>
            <a:endParaRPr lang="en-US"/>
          </a:p>
        </p:txBody>
      </p:sp>
      <p:sp>
        <p:nvSpPr>
          <p:cNvPr id="4" name="Content Placeholder 3"/>
          <p:cNvSpPr>
            <a:spLocks noGrp="1"/>
          </p:cNvSpPr>
          <p:nvPr>
            <p:ph sz="quarter" idx="10"/>
          </p:nvPr>
        </p:nvSpPr>
        <p:spPr/>
        <p:txBody>
          <a:bodyPr/>
          <a:lstStyle/>
          <a:p>
            <a:r>
              <a:rPr lang="en-US" dirty="0" smtClean="0">
                <a:hlinkClick r:id="rId2"/>
              </a:rPr>
              <a:t>https://github.com/donachys/SerIoTics/blob/a62aebf0a97a30c35f1f4c6ebb4fcc78ab93c2dd/JSON_consumer/SparkStreamingKafkaJSONSumRDB.py</a:t>
            </a:r>
            <a:endParaRPr lang="en-US" dirty="0" smtClean="0"/>
          </a:p>
          <a:p>
            <a:r>
              <a:rPr lang="en-US" dirty="0" smtClean="0">
                <a:hlinkClick r:id="rId3"/>
              </a:rPr>
              <a:t>https://github.com/hellsun24/nd-streaming-process/blob/d2fc1cbb80cfd56b33808b31f34bb49b1913ec4f/prototype/6003-rabbitmq-kafka-publisher/rabbitmq-to-kafka.py</a:t>
            </a:r>
            <a:endParaRPr lang="en-US" dirty="0" smtClean="0"/>
          </a:p>
          <a:p>
            <a:endParaRPr lang="en-US" dirty="0" smtClean="0"/>
          </a:p>
          <a:p>
            <a:endParaRPr lang="en-US" dirty="0"/>
          </a:p>
        </p:txBody>
      </p:sp>
      <p:pic>
        <p:nvPicPr>
          <p:cNvPr id="4098" name="Picture 2"/>
          <p:cNvPicPr>
            <a:picLocks noChangeAspect="1" noChangeArrowheads="1"/>
          </p:cNvPicPr>
          <p:nvPr/>
        </p:nvPicPr>
        <p:blipFill>
          <a:blip r:embed="rId4" cstate="print"/>
          <a:srcRect/>
          <a:stretch>
            <a:fillRect/>
          </a:stretch>
        </p:blipFill>
        <p:spPr bwMode="auto">
          <a:xfrm>
            <a:off x="3048000" y="1981199"/>
            <a:ext cx="3689584" cy="24744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24578" name="Picture 2"/>
          <p:cNvPicPr>
            <a:picLocks noChangeAspect="1" noChangeArrowheads="1"/>
          </p:cNvPicPr>
          <p:nvPr/>
        </p:nvPicPr>
        <p:blipFill>
          <a:blip r:embed="rId2" cstate="print"/>
          <a:srcRect/>
          <a:stretch>
            <a:fillRect/>
          </a:stretch>
        </p:blipFill>
        <p:spPr bwMode="auto">
          <a:xfrm>
            <a:off x="609600" y="990600"/>
            <a:ext cx="1903236" cy="1976437"/>
          </a:xfrm>
          <a:prstGeom prst="rect">
            <a:avLst/>
          </a:prstGeom>
          <a:noFill/>
          <a:ln w="9525">
            <a:noFill/>
            <a:miter lim="800000"/>
            <a:headEnd/>
            <a:tailEnd/>
          </a:ln>
        </p:spPr>
      </p:pic>
      <p:pic>
        <p:nvPicPr>
          <p:cNvPr id="24579" name="Picture 3"/>
          <p:cNvPicPr>
            <a:picLocks noChangeAspect="1" noChangeArrowheads="1"/>
          </p:cNvPicPr>
          <p:nvPr/>
        </p:nvPicPr>
        <p:blipFill>
          <a:blip r:embed="rId3" cstate="print"/>
          <a:srcRect/>
          <a:stretch>
            <a:fillRect/>
          </a:stretch>
        </p:blipFill>
        <p:spPr bwMode="auto">
          <a:xfrm>
            <a:off x="685800" y="3200400"/>
            <a:ext cx="2133599" cy="1119187"/>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srcRect/>
          <a:stretch>
            <a:fillRect/>
          </a:stretch>
        </p:blipFill>
        <p:spPr bwMode="auto">
          <a:xfrm>
            <a:off x="2743200" y="990600"/>
            <a:ext cx="2080542" cy="1447800"/>
          </a:xfrm>
          <a:prstGeom prst="rect">
            <a:avLst/>
          </a:prstGeom>
          <a:noFill/>
          <a:ln w="9525">
            <a:noFill/>
            <a:miter lim="800000"/>
            <a:headEnd/>
            <a:tailEnd/>
          </a:ln>
        </p:spPr>
      </p:pic>
      <p:pic>
        <p:nvPicPr>
          <p:cNvPr id="24581" name="Picture 5"/>
          <p:cNvPicPr>
            <a:picLocks noChangeAspect="1" noChangeArrowheads="1"/>
          </p:cNvPicPr>
          <p:nvPr/>
        </p:nvPicPr>
        <p:blipFill>
          <a:blip r:embed="rId5" cstate="print"/>
          <a:srcRect/>
          <a:stretch>
            <a:fillRect/>
          </a:stretch>
        </p:blipFill>
        <p:spPr bwMode="auto">
          <a:xfrm>
            <a:off x="4953000" y="990600"/>
            <a:ext cx="1925325" cy="1590675"/>
          </a:xfrm>
          <a:prstGeom prst="rect">
            <a:avLst/>
          </a:prstGeom>
          <a:noFill/>
          <a:ln w="9525">
            <a:noFill/>
            <a:miter lim="800000"/>
            <a:headEnd/>
            <a:tailEnd/>
          </a:ln>
        </p:spPr>
      </p:pic>
      <p:pic>
        <p:nvPicPr>
          <p:cNvPr id="24582" name="Picture 6"/>
          <p:cNvPicPr>
            <a:picLocks noChangeAspect="1" noChangeArrowheads="1"/>
          </p:cNvPicPr>
          <p:nvPr/>
        </p:nvPicPr>
        <p:blipFill>
          <a:blip r:embed="rId6" cstate="print"/>
          <a:srcRect/>
          <a:stretch>
            <a:fillRect/>
          </a:stretch>
        </p:blipFill>
        <p:spPr bwMode="auto">
          <a:xfrm>
            <a:off x="2971800" y="2895600"/>
            <a:ext cx="2667000" cy="154317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graphicFrame>
        <p:nvGraphicFramePr>
          <p:cNvPr id="2050" name="Object 2"/>
          <p:cNvGraphicFramePr>
            <a:graphicFrameLocks noChangeAspect="1"/>
          </p:cNvGraphicFramePr>
          <p:nvPr/>
        </p:nvGraphicFramePr>
        <p:xfrm>
          <a:off x="1219200" y="1828800"/>
          <a:ext cx="3175000" cy="1905000"/>
        </p:xfrm>
        <a:graphic>
          <a:graphicData uri="http://schemas.openxmlformats.org/presentationml/2006/ole">
            <p:oleObj spid="_x0000_s2050" name="Packager Shell Object" showAsIcon="1" r:id="rId3" imgW="1142280" imgH="685800" progId="Package">
              <p:embed/>
            </p:oleObj>
          </a:graphicData>
        </a:graphic>
      </p:graphicFrame>
      <p:graphicFrame>
        <p:nvGraphicFramePr>
          <p:cNvPr id="2052" name="Object 4"/>
          <p:cNvGraphicFramePr>
            <a:graphicFrameLocks noChangeAspect="1"/>
          </p:cNvGraphicFramePr>
          <p:nvPr/>
        </p:nvGraphicFramePr>
        <p:xfrm>
          <a:off x="5105400" y="2362200"/>
          <a:ext cx="1079500" cy="685800"/>
        </p:xfrm>
        <a:graphic>
          <a:graphicData uri="http://schemas.openxmlformats.org/presentationml/2006/ole">
            <p:oleObj spid="_x0000_s2052" name="Packager Shell Object" showAsIcon="1" r:id="rId4" imgW="1078920" imgH="685800" progId="Package">
              <p:embed/>
            </p:oleObj>
          </a:graphicData>
        </a:graphic>
      </p:graphicFrame>
      <p:pic>
        <p:nvPicPr>
          <p:cNvPr id="2053" name="Picture 5"/>
          <p:cNvPicPr>
            <a:picLocks noChangeAspect="1" noChangeArrowheads="1"/>
          </p:cNvPicPr>
          <p:nvPr/>
        </p:nvPicPr>
        <p:blipFill>
          <a:blip r:embed="rId5" cstate="print"/>
          <a:srcRect/>
          <a:stretch>
            <a:fillRect/>
          </a:stretch>
        </p:blipFill>
        <p:spPr bwMode="auto">
          <a:xfrm>
            <a:off x="2047875" y="1071563"/>
            <a:ext cx="3219450" cy="33432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37890" name="Picture 2"/>
          <p:cNvPicPr>
            <a:picLocks noChangeAspect="1" noChangeArrowheads="1"/>
          </p:cNvPicPr>
          <p:nvPr/>
        </p:nvPicPr>
        <p:blipFill>
          <a:blip r:embed="rId2" cstate="print"/>
          <a:srcRect/>
          <a:stretch>
            <a:fillRect/>
          </a:stretch>
        </p:blipFill>
        <p:spPr bwMode="auto">
          <a:xfrm>
            <a:off x="152400" y="609600"/>
            <a:ext cx="6917504" cy="3738561"/>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dirty="0"/>
          </a:p>
        </p:txBody>
      </p:sp>
      <p:sp>
        <p:nvSpPr>
          <p:cNvPr id="4" name="Content Placeholder 3"/>
          <p:cNvSpPr>
            <a:spLocks noGrp="1"/>
          </p:cNvSpPr>
          <p:nvPr>
            <p:ph sz="quarter" idx="10"/>
          </p:nvPr>
        </p:nvSpPr>
        <p:spPr/>
        <p:txBody>
          <a:bodyPr/>
          <a:lstStyle/>
          <a:p>
            <a:r>
              <a:rPr lang="en-US" dirty="0" smtClean="0"/>
              <a:t>A Deeper Understanding of Spark Internals - Aaron Davidson (</a:t>
            </a:r>
            <a:r>
              <a:rPr lang="en-US" dirty="0" err="1" smtClean="0"/>
              <a:t>Databricks</a:t>
            </a:r>
            <a:r>
              <a:rPr lang="en-US" dirty="0" smtClean="0"/>
              <a:t>)  :   </a:t>
            </a:r>
            <a:r>
              <a:rPr lang="en-US" dirty="0" smtClean="0">
                <a:hlinkClick r:id="rId2"/>
              </a:rPr>
              <a:t>https://www.youtube.com/watch?v=dmL0N3qfSc8</a:t>
            </a:r>
            <a:endParaRPr lang="en-US" dirty="0" smtClean="0"/>
          </a:p>
          <a:p>
            <a:endParaRPr lang="en-US" dirty="0" smtClean="0"/>
          </a:p>
          <a:p>
            <a:endParaRPr lang="en-US" b="1" dirty="0"/>
          </a:p>
        </p:txBody>
      </p:sp>
      <p:pic>
        <p:nvPicPr>
          <p:cNvPr id="38915" name="Picture 3"/>
          <p:cNvPicPr>
            <a:picLocks noChangeAspect="1" noChangeArrowheads="1"/>
          </p:cNvPicPr>
          <p:nvPr/>
        </p:nvPicPr>
        <p:blipFill>
          <a:blip r:embed="rId3" cstate="print"/>
          <a:srcRect/>
          <a:stretch>
            <a:fillRect/>
          </a:stretch>
        </p:blipFill>
        <p:spPr bwMode="auto">
          <a:xfrm>
            <a:off x="152400" y="914400"/>
            <a:ext cx="3200400" cy="2149212"/>
          </a:xfrm>
          <a:prstGeom prst="rect">
            <a:avLst/>
          </a:prstGeom>
          <a:noFill/>
          <a:ln w="9525">
            <a:noFill/>
            <a:miter lim="800000"/>
            <a:headEnd/>
            <a:tailEnd/>
          </a:ln>
        </p:spPr>
      </p:pic>
      <p:pic>
        <p:nvPicPr>
          <p:cNvPr id="38917" name="Picture 5"/>
          <p:cNvPicPr>
            <a:picLocks noChangeAspect="1" noChangeArrowheads="1"/>
          </p:cNvPicPr>
          <p:nvPr/>
        </p:nvPicPr>
        <p:blipFill>
          <a:blip r:embed="rId4" cstate="print"/>
          <a:srcRect/>
          <a:stretch>
            <a:fillRect/>
          </a:stretch>
        </p:blipFill>
        <p:spPr bwMode="auto">
          <a:xfrm>
            <a:off x="3962399" y="914400"/>
            <a:ext cx="2998613" cy="2209799"/>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dirty="0"/>
          </a:p>
        </p:txBody>
      </p:sp>
      <p:sp>
        <p:nvSpPr>
          <p:cNvPr id="4" name="Content Placeholder 3"/>
          <p:cNvSpPr>
            <a:spLocks noGrp="1"/>
          </p:cNvSpPr>
          <p:nvPr>
            <p:ph sz="quarter" idx="10"/>
          </p:nvPr>
        </p:nvSpPr>
        <p:spPr/>
        <p:txBody>
          <a:bodyPr/>
          <a:lstStyle/>
          <a:p>
            <a:r>
              <a:rPr lang="en-US" dirty="0" smtClean="0"/>
              <a:t>A Deeper Understanding of Spark Internals - Aaron Davidson (</a:t>
            </a:r>
            <a:r>
              <a:rPr lang="en-US" dirty="0" err="1" smtClean="0"/>
              <a:t>Databricks</a:t>
            </a:r>
            <a:r>
              <a:rPr lang="en-US" dirty="0" smtClean="0"/>
              <a:t>)  :   </a:t>
            </a:r>
            <a:r>
              <a:rPr lang="en-US" dirty="0" smtClean="0">
                <a:hlinkClick r:id="rId2"/>
              </a:rPr>
              <a:t>https://www.youtube.com/watch?v=dmL0N3qfSc8</a:t>
            </a:r>
            <a:endParaRPr lang="en-US" dirty="0" smtClean="0"/>
          </a:p>
          <a:p>
            <a:endParaRPr lang="en-US" dirty="0" smtClean="0"/>
          </a:p>
          <a:p>
            <a:endParaRPr lang="en-US" b="1" dirty="0"/>
          </a:p>
        </p:txBody>
      </p:sp>
      <p:pic>
        <p:nvPicPr>
          <p:cNvPr id="39938" name="Picture 2"/>
          <p:cNvPicPr>
            <a:picLocks noChangeAspect="1" noChangeArrowheads="1"/>
          </p:cNvPicPr>
          <p:nvPr/>
        </p:nvPicPr>
        <p:blipFill>
          <a:blip r:embed="rId3" cstate="print"/>
          <a:srcRect/>
          <a:stretch>
            <a:fillRect/>
          </a:stretch>
        </p:blipFill>
        <p:spPr bwMode="auto">
          <a:xfrm>
            <a:off x="0" y="381000"/>
            <a:ext cx="2658727" cy="2409825"/>
          </a:xfrm>
          <a:prstGeom prst="rect">
            <a:avLst/>
          </a:prstGeom>
          <a:noFill/>
          <a:ln w="9525">
            <a:noFill/>
            <a:miter lim="800000"/>
            <a:headEnd/>
            <a:tailEnd/>
          </a:ln>
        </p:spPr>
      </p:pic>
      <p:pic>
        <p:nvPicPr>
          <p:cNvPr id="39940" name="Picture 4"/>
          <p:cNvPicPr>
            <a:picLocks noChangeAspect="1" noChangeArrowheads="1"/>
          </p:cNvPicPr>
          <p:nvPr/>
        </p:nvPicPr>
        <p:blipFill>
          <a:blip r:embed="rId4" cstate="print"/>
          <a:srcRect/>
          <a:stretch>
            <a:fillRect/>
          </a:stretch>
        </p:blipFill>
        <p:spPr bwMode="auto">
          <a:xfrm>
            <a:off x="2743200" y="533400"/>
            <a:ext cx="2364892" cy="1028700"/>
          </a:xfrm>
          <a:prstGeom prst="rect">
            <a:avLst/>
          </a:prstGeom>
          <a:noFill/>
          <a:ln w="9525">
            <a:noFill/>
            <a:miter lim="800000"/>
            <a:headEnd/>
            <a:tailEnd/>
          </a:ln>
        </p:spPr>
      </p:pic>
      <p:pic>
        <p:nvPicPr>
          <p:cNvPr id="39941" name="Picture 5"/>
          <p:cNvPicPr>
            <a:picLocks noChangeAspect="1" noChangeArrowheads="1"/>
          </p:cNvPicPr>
          <p:nvPr/>
        </p:nvPicPr>
        <p:blipFill>
          <a:blip r:embed="rId5" cstate="print"/>
          <a:srcRect/>
          <a:stretch>
            <a:fillRect/>
          </a:stretch>
        </p:blipFill>
        <p:spPr bwMode="auto">
          <a:xfrm>
            <a:off x="3505200" y="1676400"/>
            <a:ext cx="3500438" cy="1258858"/>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How-to: Tune Your Apache Spark Jobs</a:t>
            </a:r>
            <a:endParaRPr lang="en-US" dirty="0"/>
          </a:p>
        </p:txBody>
      </p:sp>
      <p:sp>
        <p:nvSpPr>
          <p:cNvPr id="4" name="Content Placeholder 3"/>
          <p:cNvSpPr>
            <a:spLocks noGrp="1"/>
          </p:cNvSpPr>
          <p:nvPr>
            <p:ph sz="quarter" idx="10"/>
          </p:nvPr>
        </p:nvSpPr>
        <p:spPr/>
        <p:txBody>
          <a:bodyPr/>
          <a:lstStyle/>
          <a:p>
            <a:r>
              <a:rPr lang="en-US" dirty="0" smtClean="0">
                <a:hlinkClick r:id="rId2"/>
              </a:rPr>
              <a:t>http://blog.cloudera.com/blog/2015/03/how-to-tune-your-apache-spark-jobs-part-2/</a:t>
            </a:r>
            <a:endParaRPr lang="en-US" dirty="0" smtClean="0"/>
          </a:p>
          <a:p>
            <a:endParaRPr lang="en-US" dirty="0"/>
          </a:p>
        </p:txBody>
      </p:sp>
      <p:pic>
        <p:nvPicPr>
          <p:cNvPr id="40962" name="Picture 2"/>
          <p:cNvPicPr>
            <a:picLocks noChangeAspect="1" noChangeArrowheads="1"/>
          </p:cNvPicPr>
          <p:nvPr/>
        </p:nvPicPr>
        <p:blipFill>
          <a:blip r:embed="rId3" cstate="print"/>
          <a:srcRect/>
          <a:stretch>
            <a:fillRect/>
          </a:stretch>
        </p:blipFill>
        <p:spPr bwMode="auto">
          <a:xfrm>
            <a:off x="914400" y="1295400"/>
            <a:ext cx="6331364" cy="1066800"/>
          </a:xfrm>
          <a:prstGeom prst="rect">
            <a:avLst/>
          </a:prstGeom>
          <a:noFill/>
          <a:ln w="9525">
            <a:noFill/>
            <a:miter lim="800000"/>
            <a:headEnd/>
            <a:tailEnd/>
          </a:ln>
        </p:spPr>
      </p:pic>
      <p:pic>
        <p:nvPicPr>
          <p:cNvPr id="40963" name="Picture 3"/>
          <p:cNvPicPr>
            <a:picLocks noChangeAspect="1" noChangeArrowheads="1"/>
          </p:cNvPicPr>
          <p:nvPr/>
        </p:nvPicPr>
        <p:blipFill>
          <a:blip r:embed="rId4" cstate="print"/>
          <a:srcRect/>
          <a:stretch>
            <a:fillRect/>
          </a:stretch>
        </p:blipFill>
        <p:spPr bwMode="auto">
          <a:xfrm>
            <a:off x="685800" y="2819400"/>
            <a:ext cx="5610495" cy="14954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dirty="0"/>
          </a:p>
        </p:txBody>
      </p:sp>
      <p:sp>
        <p:nvSpPr>
          <p:cNvPr id="4" name="Content Placeholder 3"/>
          <p:cNvSpPr>
            <a:spLocks noGrp="1"/>
          </p:cNvSpPr>
          <p:nvPr>
            <p:ph sz="quarter" idx="10"/>
          </p:nvPr>
        </p:nvSpPr>
        <p:spPr/>
        <p:txBody>
          <a:bodyPr/>
          <a:lstStyle/>
          <a:p>
            <a:r>
              <a:rPr lang="en-US" dirty="0" smtClean="0">
                <a:hlinkClick r:id="rId2"/>
              </a:rPr>
              <a:t>https://software.intel.com/sites/default/files/managed/20/e1/Tuning%20Java%20Garbage%20Collection%20for%20Spark%20Applications.pdf</a:t>
            </a:r>
            <a:endParaRPr lang="en-US" dirty="0" smtClean="0"/>
          </a:p>
          <a:p>
            <a:endParaRPr lang="en-US" dirty="0" smtClean="0"/>
          </a:p>
          <a:p>
            <a:endParaRPr lang="en-US" b="1" dirty="0"/>
          </a:p>
        </p:txBody>
      </p:sp>
      <p:pic>
        <p:nvPicPr>
          <p:cNvPr id="38918" name="Picture 6"/>
          <p:cNvPicPr>
            <a:picLocks noChangeAspect="1" noChangeArrowheads="1"/>
          </p:cNvPicPr>
          <p:nvPr/>
        </p:nvPicPr>
        <p:blipFill>
          <a:blip r:embed="rId3" cstate="print"/>
          <a:srcRect/>
          <a:stretch>
            <a:fillRect/>
          </a:stretch>
        </p:blipFill>
        <p:spPr bwMode="auto">
          <a:xfrm>
            <a:off x="609600" y="1752600"/>
            <a:ext cx="3067050" cy="1167659"/>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17987</TotalTime>
  <Words>1219</Words>
  <Application>Microsoft Office PowerPoint</Application>
  <PresentationFormat>Custom</PresentationFormat>
  <Paragraphs>148</Paragraphs>
  <Slides>42</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Origin</vt:lpstr>
      <vt:lpstr>Packager Shell Object</vt:lpstr>
      <vt:lpstr>Spark for zhc</vt:lpstr>
      <vt:lpstr>Slide 2</vt:lpstr>
      <vt:lpstr>Slide 3</vt:lpstr>
      <vt:lpstr>Slide 4</vt:lpstr>
      <vt:lpstr>Slide 5</vt:lpstr>
      <vt:lpstr>Slide 6</vt:lpstr>
      <vt:lpstr>Slide 7</vt:lpstr>
      <vt:lpstr>How-to: Tune Your Apache Spark Jobs</vt:lpstr>
      <vt:lpstr>Slide 9</vt:lpstr>
      <vt:lpstr>Slide 10</vt:lpstr>
      <vt:lpstr>Spark-streaming</vt:lpstr>
      <vt:lpstr>Efficient Multiplexing for Spark RDDs</vt:lpstr>
      <vt:lpstr>Slide 13</vt:lpstr>
      <vt:lpstr>Slide 14</vt:lpstr>
      <vt:lpstr>Slide 15</vt:lpstr>
      <vt:lpstr>foreachRDD vs Transform</vt:lpstr>
      <vt:lpstr>Slide 17</vt:lpstr>
      <vt:lpstr>Slide 18</vt:lpstr>
      <vt:lpstr>Slide 19</vt:lpstr>
      <vt:lpstr>Slide 20</vt:lpstr>
      <vt:lpstr>Just :::: foreachRDD(collect())</vt:lpstr>
      <vt:lpstr>Dumping a JVM’s heap is an extremely useful tool </vt:lpstr>
      <vt:lpstr>Slide 23</vt:lpstr>
      <vt:lpstr>Slide 24</vt:lpstr>
      <vt:lpstr>Slide 25</vt:lpstr>
      <vt:lpstr>Spark runs out of memory when grouping by key</vt:lpstr>
      <vt:lpstr>java :: memory leak</vt:lpstr>
      <vt:lpstr>Slide 28</vt:lpstr>
      <vt:lpstr>Slide 29</vt:lpstr>
      <vt:lpstr>Spark性能调优</vt:lpstr>
      <vt:lpstr>Spark 调优</vt:lpstr>
      <vt:lpstr>(Why) do we need to call cache or persist on a RDD</vt:lpstr>
      <vt:lpstr>Understanding the Performance of Spark Applications</vt:lpstr>
      <vt:lpstr>Slide 34</vt:lpstr>
      <vt:lpstr>Slide 35</vt:lpstr>
      <vt:lpstr>Spark Memory Management</vt:lpstr>
      <vt:lpstr>Slide 37</vt:lpstr>
      <vt:lpstr>Slide 38</vt:lpstr>
      <vt:lpstr>PySpark Internals</vt:lpstr>
      <vt:lpstr>Multiple streams</vt:lpstr>
      <vt:lpstr>Slide 41</vt:lpstr>
      <vt:lpstr>Slide 42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SidAskary</dc:creator>
  <cp:lastModifiedBy>s80035896</cp:lastModifiedBy>
  <cp:revision>388</cp:revision>
  <dcterms:created xsi:type="dcterms:W3CDTF">2006-08-16T00:00:00Z</dcterms:created>
  <dcterms:modified xsi:type="dcterms:W3CDTF">2016-09-06T19:40:30Z</dcterms:modified>
</cp:coreProperties>
</file>